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44" r:id="rId4"/>
    <p:sldId id="336" r:id="rId5"/>
    <p:sldId id="345" r:id="rId6"/>
    <p:sldId id="374" r:id="rId7"/>
    <p:sldId id="258" r:id="rId8"/>
    <p:sldId id="262" r:id="rId9"/>
    <p:sldId id="353" r:id="rId10"/>
    <p:sldId id="337" r:id="rId11"/>
    <p:sldId id="373" r:id="rId12"/>
    <p:sldId id="377" r:id="rId13"/>
    <p:sldId id="260" r:id="rId14"/>
    <p:sldId id="347" r:id="rId15"/>
    <p:sldId id="375" r:id="rId16"/>
    <p:sldId id="355" r:id="rId17"/>
    <p:sldId id="376" r:id="rId18"/>
    <p:sldId id="356" r:id="rId19"/>
    <p:sldId id="357" r:id="rId20"/>
    <p:sldId id="350" r:id="rId21"/>
    <p:sldId id="351" r:id="rId22"/>
    <p:sldId id="352" r:id="rId23"/>
    <p:sldId id="261" r:id="rId24"/>
    <p:sldId id="359" r:id="rId25"/>
    <p:sldId id="362" r:id="rId26"/>
    <p:sldId id="364" r:id="rId27"/>
    <p:sldId id="366" r:id="rId28"/>
    <p:sldId id="369" r:id="rId29"/>
    <p:sldId id="368" r:id="rId30"/>
    <p:sldId id="378" r:id="rId31"/>
    <p:sldId id="371" r:id="rId32"/>
    <p:sldId id="343" r:id="rId33"/>
    <p:sldId id="367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3505"/>
    <a:srgbClr val="884106"/>
    <a:srgbClr val="BDFFFF"/>
    <a:srgbClr val="00FFFF"/>
    <a:srgbClr val="1E1C11"/>
    <a:srgbClr val="343434"/>
    <a:srgbClr val="2E2E2E"/>
    <a:srgbClr val="000000"/>
    <a:srgbClr val="1C1C1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4" autoAdjust="0"/>
    <p:restoredTop sz="85086" autoAdjust="0"/>
  </p:normalViewPr>
  <p:slideViewPr>
    <p:cSldViewPr>
      <p:cViewPr varScale="1">
        <p:scale>
          <a:sx n="128" d="100"/>
          <a:sy n="128" d="100"/>
        </p:scale>
        <p:origin x="13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86"/>
    </p:cViewPr>
  </p:sorterViewPr>
  <p:notesViewPr>
    <p:cSldViewPr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WQ-PC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WQ-PC\Desktop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WQ-PC\Desktop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WQ-PC\Desktop\&#26032;&#24314;%20Microsoft%20Excel%20&#24037;&#20316;&#3492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WQ-PC\Desktop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多核并行渲染效率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城堡模型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13</c:v>
                </c:pt>
                <c:pt idx="6">
                  <c:v>16</c:v>
                </c:pt>
              </c:numCache>
            </c:numRef>
          </c:cat>
          <c:val>
            <c:numRef>
              <c:f>Sheet1!$B$4:$H$4</c:f>
              <c:numCache>
                <c:formatCode>General</c:formatCode>
                <c:ptCount val="7"/>
                <c:pt idx="0">
                  <c:v>5337.21</c:v>
                </c:pt>
                <c:pt idx="1">
                  <c:v>2612.06</c:v>
                </c:pt>
                <c:pt idx="2">
                  <c:v>1332.52</c:v>
                </c:pt>
                <c:pt idx="3">
                  <c:v>732.83</c:v>
                </c:pt>
                <c:pt idx="4">
                  <c:v>649.41</c:v>
                </c:pt>
                <c:pt idx="5">
                  <c:v>591.41999999999996</c:v>
                </c:pt>
                <c:pt idx="6">
                  <c:v>535.69000000000005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教堂模型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13</c:v>
                </c:pt>
                <c:pt idx="6">
                  <c:v>16</c:v>
                </c:pt>
              </c:numCache>
            </c:numRef>
          </c:cat>
          <c:val>
            <c:numRef>
              <c:f>Sheet1!$B$5:$H$5</c:f>
              <c:numCache>
                <c:formatCode>General</c:formatCode>
                <c:ptCount val="7"/>
                <c:pt idx="0">
                  <c:v>3115.64</c:v>
                </c:pt>
                <c:pt idx="1">
                  <c:v>1573.77</c:v>
                </c:pt>
                <c:pt idx="2">
                  <c:v>799.91</c:v>
                </c:pt>
                <c:pt idx="3">
                  <c:v>454.41</c:v>
                </c:pt>
                <c:pt idx="4">
                  <c:v>419.97</c:v>
                </c:pt>
                <c:pt idx="5">
                  <c:v>416.53</c:v>
                </c:pt>
                <c:pt idx="6">
                  <c:v>435.6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Sheet1!$A$6</c:f>
              <c:strCache>
                <c:ptCount val="1"/>
                <c:pt idx="0">
                  <c:v>会议室模型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13</c:v>
                </c:pt>
                <c:pt idx="6">
                  <c:v>16</c:v>
                </c:pt>
              </c:numCache>
            </c:numRef>
          </c:cat>
          <c:val>
            <c:numRef>
              <c:f>Sheet1!$B$6:$H$6</c:f>
              <c:numCache>
                <c:formatCode>General</c:formatCode>
                <c:ptCount val="7"/>
                <c:pt idx="0">
                  <c:v>6157.69</c:v>
                </c:pt>
                <c:pt idx="1">
                  <c:v>3023.21</c:v>
                </c:pt>
                <c:pt idx="2">
                  <c:v>1553.6</c:v>
                </c:pt>
                <c:pt idx="3">
                  <c:v>869.88</c:v>
                </c:pt>
                <c:pt idx="4">
                  <c:v>738.56</c:v>
                </c:pt>
                <c:pt idx="5">
                  <c:v>711.67</c:v>
                </c:pt>
                <c:pt idx="6">
                  <c:v>711.67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49492640"/>
        <c:axId val="-1049508960"/>
      </c:lineChart>
      <c:catAx>
        <c:axId val="-1049492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渲染线程数量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08960"/>
        <c:crosses val="autoZero"/>
        <c:auto val="1"/>
        <c:lblAlgn val="ctr"/>
        <c:lblOffset val="100"/>
        <c:noMultiLvlLbl val="0"/>
      </c:catAx>
      <c:valAx>
        <c:axId val="-104950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渲染时间</a:t>
                </a:r>
                <a:r>
                  <a:rPr lang="en-US" altLang="zh-CN"/>
                  <a:t>\</a:t>
                </a:r>
                <a:r>
                  <a:rPr lang="zh-CN" altLang="en-US"/>
                  <a:t>秒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49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900" dirty="0"/>
              <a:t>集群并行渲染额外消耗</a:t>
            </a:r>
            <a:r>
              <a:rPr lang="zh-CN" altLang="en-US" sz="900" dirty="0" smtClean="0"/>
              <a:t>时间</a:t>
            </a:r>
            <a:endParaRPr lang="zh-CN" altLang="en-US" sz="9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1个渲染节点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Sheet1!$B$35:$E$35</c:f>
              <c:numCache>
                <c:formatCode>General</c:formatCode>
                <c:ptCount val="4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</c:numCache>
            </c:numRef>
          </c:cat>
          <c:val>
            <c:numRef>
              <c:f>Sheet1!$B$36:$E$36</c:f>
              <c:numCache>
                <c:formatCode>General</c:formatCode>
                <c:ptCount val="4"/>
                <c:pt idx="0">
                  <c:v>15.31</c:v>
                </c:pt>
                <c:pt idx="1">
                  <c:v>45.74</c:v>
                </c:pt>
                <c:pt idx="2">
                  <c:v>167.86</c:v>
                </c:pt>
                <c:pt idx="3">
                  <c:v>653.03</c:v>
                </c:pt>
              </c:numCache>
            </c:numRef>
          </c:val>
          <c:smooth val="0"/>
        </c:ser>
        <c:ser>
          <c:idx val="1"/>
          <c:order val="1"/>
          <c:tx>
            <c:v>2个渲染节点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Sheet1!$B$35:$E$35</c:f>
              <c:numCache>
                <c:formatCode>General</c:formatCode>
                <c:ptCount val="4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</c:numCache>
            </c:numRef>
          </c:cat>
          <c:val>
            <c:numRef>
              <c:f>Sheet1!$B$37:$E$37</c:f>
              <c:numCache>
                <c:formatCode>General</c:formatCode>
                <c:ptCount val="4"/>
                <c:pt idx="0">
                  <c:v>9.42</c:v>
                </c:pt>
                <c:pt idx="1">
                  <c:v>25.52</c:v>
                </c:pt>
                <c:pt idx="2">
                  <c:v>102.97</c:v>
                </c:pt>
                <c:pt idx="3">
                  <c:v>353.19</c:v>
                </c:pt>
              </c:numCache>
            </c:numRef>
          </c:val>
          <c:smooth val="0"/>
        </c:ser>
        <c:ser>
          <c:idx val="2"/>
          <c:order val="2"/>
          <c:tx>
            <c:v>3个渲染节点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Sheet1!$B$35:$E$35</c:f>
              <c:numCache>
                <c:formatCode>General</c:formatCode>
                <c:ptCount val="4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</c:numCache>
            </c:numRef>
          </c:cat>
          <c:val>
            <c:numRef>
              <c:f>Sheet1!$B$38:$E$38</c:f>
              <c:numCache>
                <c:formatCode>General</c:formatCode>
                <c:ptCount val="4"/>
                <c:pt idx="0">
                  <c:v>9.24</c:v>
                </c:pt>
                <c:pt idx="1">
                  <c:v>25.25</c:v>
                </c:pt>
                <c:pt idx="2">
                  <c:v>73.03</c:v>
                </c:pt>
                <c:pt idx="3">
                  <c:v>242.42</c:v>
                </c:pt>
              </c:numCache>
            </c:numRef>
          </c:val>
          <c:smooth val="0"/>
        </c:ser>
        <c:ser>
          <c:idx val="3"/>
          <c:order val="3"/>
          <c:tx>
            <c:v>4个渲染节点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Sheet1!$B$35:$E$35</c:f>
              <c:numCache>
                <c:formatCode>General</c:formatCode>
                <c:ptCount val="4"/>
                <c:pt idx="0">
                  <c:v>4</c:v>
                </c:pt>
                <c:pt idx="1">
                  <c:v>16</c:v>
                </c:pt>
                <c:pt idx="2">
                  <c:v>64</c:v>
                </c:pt>
                <c:pt idx="3">
                  <c:v>256</c:v>
                </c:pt>
              </c:numCache>
            </c:numRef>
          </c:cat>
          <c:val>
            <c:numRef>
              <c:f>Sheet1!$B$39:$E$39</c:f>
              <c:numCache>
                <c:formatCode>General</c:formatCode>
                <c:ptCount val="4"/>
                <c:pt idx="0">
                  <c:v>7.1</c:v>
                </c:pt>
                <c:pt idx="1">
                  <c:v>22.26</c:v>
                </c:pt>
                <c:pt idx="2">
                  <c:v>61.11</c:v>
                </c:pt>
                <c:pt idx="3">
                  <c:v>191.73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49494272"/>
        <c:axId val="-1049486112"/>
      </c:lineChart>
      <c:catAx>
        <c:axId val="-1049494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dirty="0"/>
                  <a:t>渲染任务</a:t>
                </a:r>
                <a:r>
                  <a:rPr lang="zh-CN" altLang="en-US" sz="800" dirty="0" smtClean="0"/>
                  <a:t>数</a:t>
                </a:r>
                <a:endParaRPr lang="zh-CN" alt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486112"/>
        <c:crosses val="autoZero"/>
        <c:auto val="1"/>
        <c:lblAlgn val="ctr"/>
        <c:lblOffset val="100"/>
        <c:noMultiLvlLbl val="0"/>
      </c:catAx>
      <c:valAx>
        <c:axId val="-104948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700" dirty="0"/>
                  <a:t>额外消耗时间</a:t>
                </a:r>
                <a:r>
                  <a:rPr lang="en-US" altLang="zh-CN" sz="700" dirty="0"/>
                  <a:t>\</a:t>
                </a:r>
                <a:r>
                  <a:rPr lang="zh-CN" altLang="en-US" sz="700" dirty="0"/>
                  <a:t>秒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49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/>
              <a:t>集群并行与多核并行渲染效率对比（城堡模型）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集群并行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Sheet1!$B$12:$E$12</c:f>
              <c:numCache>
                <c:formatCode>General</c:formatCode>
                <c:ptCount val="4"/>
                <c:pt idx="0">
                  <c:v>5606.56</c:v>
                </c:pt>
                <c:pt idx="1">
                  <c:v>2866.96</c:v>
                </c:pt>
                <c:pt idx="2">
                  <c:v>1932.38</c:v>
                </c:pt>
                <c:pt idx="3">
                  <c:v>1430.88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多核并行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Sheet1!$B$13:$E$13</c:f>
              <c:numCache>
                <c:formatCode>General</c:formatCode>
                <c:ptCount val="4"/>
                <c:pt idx="0">
                  <c:v>5337.21</c:v>
                </c:pt>
                <c:pt idx="1">
                  <c:v>2612</c:v>
                </c:pt>
                <c:pt idx="2">
                  <c:v>1783.32</c:v>
                </c:pt>
                <c:pt idx="3">
                  <c:v>1332.52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49502976"/>
        <c:axId val="-1049502432"/>
      </c:lineChart>
      <c:catAx>
        <c:axId val="-1049502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渲染单元数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02432"/>
        <c:crosses val="autoZero"/>
        <c:auto val="1"/>
        <c:lblAlgn val="ctr"/>
        <c:lblOffset val="100"/>
        <c:noMultiLvlLbl val="0"/>
      </c:catAx>
      <c:valAx>
        <c:axId val="-104950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渲染时间</a:t>
                </a:r>
                <a:r>
                  <a:rPr lang="en-US" altLang="zh-CN"/>
                  <a:t>\</a:t>
                </a:r>
                <a:r>
                  <a:rPr lang="zh-CN" altLang="en-US"/>
                  <a:t>秒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0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/>
              <a:t>基于二次划分的集群并行渲染效率（城堡模型）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1个渲染节点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731455577687759"/>
                  <c:y val="-2.6039541556442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Sheet1!$B$24:$E$24</c:f>
              <c:numCache>
                <c:formatCode>General</c:formatCode>
                <c:ptCount val="4"/>
                <c:pt idx="0">
                  <c:v>5606.56</c:v>
                </c:pt>
                <c:pt idx="1">
                  <c:v>3093.36</c:v>
                </c:pt>
                <c:pt idx="2">
                  <c:v>1621.28</c:v>
                </c:pt>
                <c:pt idx="3">
                  <c:v>985.61</c:v>
                </c:pt>
              </c:numCache>
            </c:numRef>
          </c:val>
          <c:smooth val="0"/>
        </c:ser>
        <c:ser>
          <c:idx val="1"/>
          <c:order val="1"/>
          <c:tx>
            <c:v>2个渲染节点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731455577687759"/>
                  <c:y val="-5.2079083112885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Sheet1!$B$25:$E$25</c:f>
              <c:numCache>
                <c:formatCode>General</c:formatCode>
                <c:ptCount val="4"/>
                <c:pt idx="0">
                  <c:v>2866.96</c:v>
                </c:pt>
                <c:pt idx="1">
                  <c:v>1485.92</c:v>
                </c:pt>
                <c:pt idx="2">
                  <c:v>796.36</c:v>
                </c:pt>
                <c:pt idx="3">
                  <c:v>498.97</c:v>
                </c:pt>
              </c:numCache>
            </c:numRef>
          </c:val>
          <c:smooth val="0"/>
        </c:ser>
        <c:ser>
          <c:idx val="2"/>
          <c:order val="2"/>
          <c:tx>
            <c:v>3个渲染节点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731455577687759"/>
                  <c:y val="-3.64553581790199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1932.38</c:v>
                </c:pt>
                <c:pt idx="1">
                  <c:v>1023.53</c:v>
                </c:pt>
                <c:pt idx="2">
                  <c:v>546.53</c:v>
                </c:pt>
                <c:pt idx="3">
                  <c:v>337.61</c:v>
                </c:pt>
              </c:numCache>
            </c:numRef>
          </c:val>
          <c:smooth val="0"/>
        </c:ser>
        <c:ser>
          <c:idx val="3"/>
          <c:order val="3"/>
          <c:tx>
            <c:v>4个渲染节点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731455577687756"/>
                  <c:y val="5.20790831128847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Sheet1!$B$27:$E$27</c:f>
              <c:numCache>
                <c:formatCode>General</c:formatCode>
                <c:ptCount val="4"/>
                <c:pt idx="0">
                  <c:v>1430.88</c:v>
                </c:pt>
                <c:pt idx="1">
                  <c:v>778</c:v>
                </c:pt>
                <c:pt idx="2">
                  <c:v>417.45</c:v>
                </c:pt>
                <c:pt idx="3">
                  <c:v>259.27999999999997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49504608"/>
        <c:axId val="-1049487200"/>
      </c:lineChart>
      <c:catAx>
        <c:axId val="-1049504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渲染线程</a:t>
                </a:r>
                <a:r>
                  <a:rPr lang="zh-CN" altLang="en-US" dirty="0" smtClean="0"/>
                  <a:t>数（渲染任务</a:t>
                </a:r>
                <a:r>
                  <a:rPr lang="en-US" altLang="zh-CN" dirty="0" smtClean="0"/>
                  <a:t>=64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487200"/>
        <c:crosses val="autoZero"/>
        <c:auto val="1"/>
        <c:lblAlgn val="ctr"/>
        <c:lblOffset val="100"/>
        <c:noMultiLvlLbl val="0"/>
      </c:catAx>
      <c:valAx>
        <c:axId val="-104948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渲染时间</a:t>
                </a:r>
                <a:r>
                  <a:rPr lang="en-US" altLang="zh-CN"/>
                  <a:t>\</a:t>
                </a:r>
                <a:r>
                  <a:rPr lang="zh-CN" altLang="en-US"/>
                  <a:t>秒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0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/>
              <a:t>集群并行与多核并行渲染效率</a:t>
            </a:r>
            <a:r>
              <a:rPr lang="zh-CN" altLang="en-US" sz="1200" dirty="0" smtClean="0"/>
              <a:t>对比（城堡模型）</a:t>
            </a:r>
            <a:endParaRPr lang="zh-CN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集群并行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081449305926631E-17"/>
                  <c:y val="-1.75150489783520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8.8325797223706524E-17"/>
                  <c:y val="-2.62725734675281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-2.6272573467528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Sheet1!$B$12:$E$12</c:f>
              <c:numCache>
                <c:formatCode>General</c:formatCode>
                <c:ptCount val="4"/>
                <c:pt idx="0">
                  <c:v>5606.56</c:v>
                </c:pt>
                <c:pt idx="1">
                  <c:v>2866.96</c:v>
                </c:pt>
                <c:pt idx="2">
                  <c:v>1932.38</c:v>
                </c:pt>
                <c:pt idx="3">
                  <c:v>1430.88</c:v>
                </c:pt>
              </c:numCache>
            </c:numRef>
          </c:val>
        </c:ser>
        <c:ser>
          <c:idx val="1"/>
          <c:order val="1"/>
          <c:tx>
            <c:v>多核并行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Sheet1!$B$13:$E$13</c:f>
              <c:numCache>
                <c:formatCode>General</c:formatCode>
                <c:ptCount val="4"/>
                <c:pt idx="0">
                  <c:v>5337.21</c:v>
                </c:pt>
                <c:pt idx="1">
                  <c:v>2612</c:v>
                </c:pt>
                <c:pt idx="2">
                  <c:v>1783.32</c:v>
                </c:pt>
                <c:pt idx="3">
                  <c:v>1332.52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49510048"/>
        <c:axId val="-1049508416"/>
      </c:barChart>
      <c:catAx>
        <c:axId val="-1049510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+mn-lt"/>
                    <a:ea typeface="+mn-ea"/>
                    <a:cs typeface="+mn-cs"/>
                  </a:rPr>
                  <a:t>渲染单元数量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12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08416"/>
        <c:crosses val="autoZero"/>
        <c:auto val="1"/>
        <c:lblAlgn val="ctr"/>
        <c:lblOffset val="100"/>
        <c:noMultiLvlLbl val="0"/>
      </c:catAx>
      <c:valAx>
        <c:axId val="-104950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1" i="0" baseline="0">
                    <a:effectLst/>
                  </a:rPr>
                  <a:t>渲染时间</a:t>
                </a:r>
                <a:r>
                  <a:rPr lang="en-US" altLang="zh-CN" sz="1100" b="1" i="0" baseline="0">
                    <a:effectLst/>
                  </a:rPr>
                  <a:t>\</a:t>
                </a:r>
                <a:r>
                  <a:rPr lang="zh-CN" altLang="zh-CN" sz="1100" b="1" i="0" baseline="0">
                    <a:effectLst/>
                  </a:rPr>
                  <a:t>秒</a:t>
                </a:r>
                <a:endParaRPr lang="zh-CN" altLang="zh-CN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4951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BFB35-A2F9-41D4-A9BD-4C8041638134}" type="datetimeFigureOut">
              <a:rPr lang="zh-CN" altLang="en-US" smtClean="0"/>
              <a:t>2018/5/2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E2B42-26A7-4062-896E-8D74E0749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1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5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1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9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86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11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7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065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1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02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77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29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02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49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5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31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94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141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47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68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6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98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8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58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3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0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14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8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2B42-26A7-4062-896E-8D74E0749B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9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35596" y="2276872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b="1" kern="1200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基于</a:t>
            </a:r>
            <a:r>
              <a:rPr lang="zh-CN" altLang="en-US" sz="2800" b="1" kern="1200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物理的全局光照并行渲染系统</a:t>
            </a:r>
            <a:endParaRPr lang="zh-CN" altLang="en-US" sz="2800" b="1" kern="12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69776" y="2761183"/>
            <a:ext cx="8604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Physically Based Global Illumination Parallel Rendering System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71800" y="3717032"/>
            <a:ext cx="177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b="1" spc="620" dirty="0" smtClean="0">
                <a:solidFill>
                  <a:schemeClr val="accent2">
                    <a:lumMod val="50000"/>
                  </a:schemeClr>
                </a:solidFill>
              </a:rPr>
              <a:t>答辩人：</a:t>
            </a:r>
            <a:endParaRPr lang="zh-CN" altLang="en-US" b="1" spc="62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85399" y="371703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2014223040129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704" y="6048672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771800" y="406778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zh-CN" altLang="en-US" b="1" spc="700" dirty="0" smtClean="0">
                <a:solidFill>
                  <a:schemeClr val="accent2">
                    <a:lumMod val="50000"/>
                  </a:schemeClr>
                </a:solidFill>
              </a:rPr>
              <a:t>专  业：</a:t>
            </a:r>
            <a:endParaRPr lang="zh-CN" altLang="en-US" b="1" spc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85399" y="40677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计算机技术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Line 7"/>
          <p:cNvSpPr>
            <a:spLocks noChangeShapeType="1"/>
          </p:cNvSpPr>
          <p:nvPr userDrawn="1"/>
        </p:nvSpPr>
        <p:spPr bwMode="auto">
          <a:xfrm>
            <a:off x="0" y="3140968"/>
            <a:ext cx="9144000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71800" y="443711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zh-CN" altLang="en-US" b="1" spc="700" dirty="0" smtClean="0">
                <a:solidFill>
                  <a:schemeClr val="accent2">
                    <a:lumMod val="50000"/>
                  </a:schemeClr>
                </a:solidFill>
              </a:rPr>
              <a:t>时  间：</a:t>
            </a:r>
            <a:endParaRPr lang="zh-CN" altLang="en-US" b="1" spc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485399" y="443711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2017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日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" y="5373216"/>
            <a:ext cx="9141296" cy="1512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76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481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237312"/>
            <a:ext cx="914400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37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298406" y="1704199"/>
            <a:ext cx="1257370" cy="932713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555776" y="2636912"/>
            <a:ext cx="4536504" cy="244827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 rot="5400000">
            <a:off x="1288072" y="1714533"/>
            <a:ext cx="311470" cy="290802"/>
          </a:xfrm>
          <a:prstGeom prst="triangle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059832" y="28953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475310" y="3009146"/>
            <a:ext cx="12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788024" y="28953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206728" y="3009146"/>
            <a:ext cx="130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059832" y="36450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475310" y="3758843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88024" y="36450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06728" y="3758843"/>
            <a:ext cx="130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59832" y="42990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75310" y="4412869"/>
            <a:ext cx="155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15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822832" y="260648"/>
            <a:ext cx="123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等腰三角形 17"/>
          <p:cNvSpPr/>
          <p:nvPr userDrawn="1"/>
        </p:nvSpPr>
        <p:spPr>
          <a:xfrm flipH="1">
            <a:off x="2375756" y="620688"/>
            <a:ext cx="108012" cy="216024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987824" y="293054"/>
            <a:ext cx="13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95936" y="293054"/>
            <a:ext cx="124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004048" y="29305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3995936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012160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6025504" y="293054"/>
            <a:ext cx="128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 userDrawn="1"/>
        </p:nvSpPr>
        <p:spPr>
          <a:xfrm flipH="1">
            <a:off x="3563888" y="620688"/>
            <a:ext cx="108012" cy="216024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000688" y="26227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98616" y="293054"/>
            <a:ext cx="124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206728" y="293054"/>
            <a:ext cx="130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4198616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20672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214840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6228184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73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73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/>
          <p:cNvSpPr/>
          <p:nvPr userDrawn="1"/>
        </p:nvSpPr>
        <p:spPr>
          <a:xfrm flipH="1">
            <a:off x="5544108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95936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004048" y="25860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6169520" y="291426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156176" y="334703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92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 userDrawn="1"/>
        </p:nvSpPr>
        <p:spPr>
          <a:xfrm flipH="1">
            <a:off x="6732240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04048" y="29142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6053022" y="260648"/>
            <a:ext cx="161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6012160" y="334703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995936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>
            <a:off x="5004048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6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H="1">
            <a:off x="4535996" y="620688"/>
            <a:ext cx="108012" cy="21602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79712" y="289379"/>
            <a:ext cx="1020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87824" y="29295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95168" y="262276"/>
            <a:ext cx="124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系统实现</a:t>
            </a:r>
            <a:endParaRPr lang="zh-CN" altLang="en-US" sz="24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48064" y="29305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987824" y="332656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3982592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148064" y="336331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6142832" y="336435"/>
            <a:ext cx="0" cy="25200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169520" y="291426"/>
            <a:ext cx="121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769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6701680"/>
            <a:ext cx="9144000" cy="183704"/>
          </a:xfrm>
          <a:prstGeom prst="rect">
            <a:avLst/>
          </a:prstGeom>
          <a:solidFill>
            <a:srgbClr val="00B0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6237312"/>
            <a:ext cx="9144000" cy="4643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kern="12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基于</a:t>
            </a:r>
            <a:r>
              <a:rPr lang="zh-CN" altLang="en-US" sz="1800" b="1" kern="12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物理的全局光照并行渲染系统</a:t>
            </a:r>
            <a:endParaRPr lang="zh-CN" altLang="en-US" sz="1800" b="1" kern="120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1986" name="Picture 2" descr="F:\logo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" y="0"/>
            <a:ext cx="1655688" cy="7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等腰三角形 4"/>
          <p:cNvSpPr/>
          <p:nvPr userDrawn="1"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33436"/>
            <a:ext cx="9144000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50" r:id="rId4"/>
    <p:sldLayoutId id="2147483666" r:id="rId5"/>
    <p:sldLayoutId id="2147483667" r:id="rId6"/>
    <p:sldLayoutId id="2147483663" r:id="rId7"/>
    <p:sldLayoutId id="2147483664" r:id="rId8"/>
    <p:sldLayoutId id="2147483660" r:id="rId9"/>
    <p:sldLayoutId id="2147483662" r:id="rId10"/>
    <p:sldLayoutId id="2147483661" r:id="rId11"/>
    <p:sldLayoutId id="214748365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2" Type="http://schemas.openxmlformats.org/officeDocument/2006/relationships/tags" Target="../tags/tag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.wmf"/><Relationship Id="rId4" Type="http://schemas.openxmlformats.org/officeDocument/2006/relationships/notesSlide" Target="../notesSlides/notesSlide21.xml"/><Relationship Id="rId9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chart" Target="../charts/char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09677" y="1743199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物理的体积雾和体积光的研究与实现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17454" y="2267580"/>
            <a:ext cx="510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F3505"/>
                </a:solidFill>
              </a:rPr>
              <a:t>Physically Based </a:t>
            </a:r>
            <a:r>
              <a:rPr lang="en-US" altLang="zh-CN" dirty="0">
                <a:solidFill>
                  <a:srgbClr val="6F3505"/>
                </a:solidFill>
              </a:rPr>
              <a:t>V</a:t>
            </a:r>
            <a:r>
              <a:rPr lang="en-US" altLang="zh-CN" dirty="0" smtClean="0">
                <a:solidFill>
                  <a:srgbClr val="6F3505"/>
                </a:solidFill>
              </a:rPr>
              <a:t>olumetric </a:t>
            </a:r>
            <a:r>
              <a:rPr lang="en-US" altLang="zh-CN" dirty="0">
                <a:solidFill>
                  <a:srgbClr val="6F3505"/>
                </a:solidFill>
              </a:rPr>
              <a:t>F</a:t>
            </a:r>
            <a:r>
              <a:rPr lang="en-US" altLang="zh-CN" dirty="0" smtClean="0">
                <a:solidFill>
                  <a:srgbClr val="6F3505"/>
                </a:solidFill>
              </a:rPr>
              <a:t>og </a:t>
            </a:r>
            <a:r>
              <a:rPr lang="en-US" altLang="zh-CN" dirty="0">
                <a:solidFill>
                  <a:srgbClr val="6F3505"/>
                </a:solidFill>
              </a:rPr>
              <a:t>and </a:t>
            </a:r>
            <a:r>
              <a:rPr lang="en-US" altLang="zh-CN" dirty="0" smtClean="0">
                <a:solidFill>
                  <a:srgbClr val="6F3505"/>
                </a:solidFill>
              </a:rPr>
              <a:t>Volumetric </a:t>
            </a:r>
            <a:r>
              <a:rPr lang="en-US" altLang="zh-CN" dirty="0">
                <a:solidFill>
                  <a:srgbClr val="6F3505"/>
                </a:solidFill>
              </a:rPr>
              <a:t>L</a:t>
            </a:r>
            <a:r>
              <a:rPr lang="en-US" altLang="zh-CN" dirty="0" smtClean="0">
                <a:solidFill>
                  <a:srgbClr val="6F3505"/>
                </a:solidFill>
              </a:rPr>
              <a:t>ight</a:t>
            </a:r>
            <a:endParaRPr lang="zh-CN" altLang="en-US" dirty="0">
              <a:solidFill>
                <a:srgbClr val="6F3505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2636912"/>
            <a:ext cx="9144000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257376" y="3140968"/>
            <a:ext cx="3223959" cy="1672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答辩人：</a:t>
            </a:r>
            <a:r>
              <a:rPr lang="en-US" altLang="zh-CN" dirty="0" smtClean="0">
                <a:solidFill>
                  <a:srgbClr val="6F3505"/>
                </a:solidFill>
              </a:rPr>
              <a:t>2015226040003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专    业：计算机科学与技术</a:t>
            </a:r>
            <a:endParaRPr lang="en-US" altLang="zh-CN" dirty="0" smtClean="0">
              <a:solidFill>
                <a:srgbClr val="6F3505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6F3505"/>
                </a:solidFill>
              </a:rPr>
              <a:t>时    间：</a:t>
            </a:r>
            <a:r>
              <a:rPr lang="en-US" altLang="zh-CN" dirty="0" smtClean="0">
                <a:solidFill>
                  <a:srgbClr val="6F3505"/>
                </a:solidFill>
              </a:rPr>
              <a:t>2018</a:t>
            </a:r>
            <a:r>
              <a:rPr lang="zh-CN" altLang="en-US" dirty="0" smtClean="0">
                <a:solidFill>
                  <a:srgbClr val="6F3505"/>
                </a:solidFill>
              </a:rPr>
              <a:t>年</a:t>
            </a:r>
            <a:r>
              <a:rPr lang="en-US" altLang="zh-CN" dirty="0" smtClean="0">
                <a:solidFill>
                  <a:srgbClr val="6F3505"/>
                </a:solidFill>
              </a:rPr>
              <a:t>5</a:t>
            </a:r>
            <a:r>
              <a:rPr lang="zh-CN" altLang="en-US" dirty="0" smtClean="0">
                <a:solidFill>
                  <a:srgbClr val="6F3505"/>
                </a:solidFill>
              </a:rPr>
              <a:t>月</a:t>
            </a:r>
            <a:r>
              <a:rPr lang="en-US" altLang="zh-CN" dirty="0" smtClean="0">
                <a:solidFill>
                  <a:srgbClr val="6F3505"/>
                </a:solidFill>
              </a:rPr>
              <a:t>4</a:t>
            </a:r>
            <a:r>
              <a:rPr lang="zh-CN" altLang="en-US" dirty="0" smtClean="0">
                <a:solidFill>
                  <a:srgbClr val="6F3505"/>
                </a:solidFill>
              </a:rPr>
              <a:t>日</a:t>
            </a:r>
            <a:endParaRPr lang="en-US" altLang="zh-CN" dirty="0" smtClean="0">
              <a:solidFill>
                <a:srgbClr val="6F3505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7275"/>
            <a:ext cx="9144000" cy="15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3"/>
    </mc:Choice>
    <mc:Fallback xmlns="">
      <p:transition spd="slow" advTm="143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8/29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683568" y="969591"/>
            <a:ext cx="151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系统流程图：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6336704" cy="4842957"/>
          </a:xfrm>
          <a:prstGeom prst="rect">
            <a:avLst/>
          </a:prstGeom>
        </p:spPr>
      </p:pic>
      <p:sp>
        <p:nvSpPr>
          <p:cNvPr id="13" name="TextBox 31"/>
          <p:cNvSpPr txBox="1"/>
          <p:nvPr/>
        </p:nvSpPr>
        <p:spPr>
          <a:xfrm>
            <a:off x="6444208" y="2066242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场景初始化（物理数据层）</a:t>
            </a:r>
            <a:endParaRPr lang="en-US" altLang="zh-CN" sz="1200" dirty="0" smtClean="0"/>
          </a:p>
        </p:txBody>
      </p:sp>
      <p:sp>
        <p:nvSpPr>
          <p:cNvPr id="11" name="矩形 10"/>
          <p:cNvSpPr/>
          <p:nvPr/>
        </p:nvSpPr>
        <p:spPr>
          <a:xfrm>
            <a:off x="786056" y="2117616"/>
            <a:ext cx="864096" cy="360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1864" y="3038480"/>
            <a:ext cx="864096" cy="360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36972" y="4406632"/>
            <a:ext cx="864096" cy="360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20856" y="3440306"/>
            <a:ext cx="864096" cy="360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0480" y="3494978"/>
            <a:ext cx="1763688" cy="360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39888" y="3004818"/>
            <a:ext cx="936064" cy="13035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9776" y="4815819"/>
            <a:ext cx="649228" cy="4320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9032" y="5327496"/>
            <a:ext cx="579492" cy="3425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660233" y="2343241"/>
            <a:ext cx="16561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场景模型</a:t>
            </a:r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光源数据</a:t>
            </a:r>
            <a:endParaRPr lang="en-US" altLang="zh-CN" sz="1100" dirty="0" smtClean="0"/>
          </a:p>
          <a:p>
            <a:pPr marL="10800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相机参数</a:t>
            </a:r>
            <a:endParaRPr lang="zh-CN" altLang="en-US" sz="1100" dirty="0"/>
          </a:p>
        </p:txBody>
      </p:sp>
      <p:sp>
        <p:nvSpPr>
          <p:cNvPr id="23" name="TextBox 31"/>
          <p:cNvSpPr txBox="1"/>
          <p:nvPr/>
        </p:nvSpPr>
        <p:spPr>
          <a:xfrm>
            <a:off x="6485736" y="2958697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渲染（渲染层）</a:t>
            </a:r>
            <a:endParaRPr lang="en-US" altLang="zh-CN" sz="1200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6701760" y="3235696"/>
            <a:ext cx="1758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渲染预处理（可选）</a:t>
            </a:r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渲染计算</a:t>
            </a:r>
            <a:endParaRPr lang="en-US" altLang="zh-CN" sz="1100" dirty="0" smtClean="0"/>
          </a:p>
        </p:txBody>
      </p:sp>
      <p:sp>
        <p:nvSpPr>
          <p:cNvPr id="25" name="TextBox 31"/>
          <p:cNvSpPr txBox="1"/>
          <p:nvPr/>
        </p:nvSpPr>
        <p:spPr>
          <a:xfrm>
            <a:off x="6485736" y="364857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并行控制（控制层）</a:t>
            </a:r>
            <a:endParaRPr lang="en-US" altLang="zh-CN" sz="12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6701760" y="3925573"/>
            <a:ext cx="17586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并行环境</a:t>
            </a:r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渲染任务</a:t>
            </a:r>
            <a:endParaRPr lang="en-US" altLang="zh-CN" sz="11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 smtClean="0"/>
              <a:t>图像融合</a:t>
            </a:r>
            <a:endParaRPr lang="en-US" altLang="zh-CN" sz="1100" dirty="0" smtClean="0"/>
          </a:p>
        </p:txBody>
      </p:sp>
      <p:sp>
        <p:nvSpPr>
          <p:cNvPr id="30" name="TextBox 31"/>
          <p:cNvSpPr txBox="1"/>
          <p:nvPr/>
        </p:nvSpPr>
        <p:spPr>
          <a:xfrm>
            <a:off x="6485736" y="454657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图像转换（表现层）</a:t>
            </a:r>
            <a:endParaRPr lang="en-US" altLang="zh-CN" sz="12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6701760" y="4823574"/>
            <a:ext cx="1758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100" dirty="0"/>
              <a:t>图像</a:t>
            </a:r>
            <a:r>
              <a:rPr lang="zh-CN" altLang="en-US" sz="1100" dirty="0" smtClean="0"/>
              <a:t>文件保存</a:t>
            </a:r>
            <a:endParaRPr lang="en-US" altLang="zh-CN" sz="11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2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91"/>
    </mc:Choice>
    <mc:Fallback xmlns="">
      <p:transition spd="slow" advTm="7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" grpId="0"/>
      <p:bldP spid="23" grpId="0"/>
      <p:bldP spid="24" grpId="0"/>
      <p:bldP spid="25" grpId="0"/>
      <p:bldP spid="26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100392" y="63000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9/29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683568" y="969591"/>
            <a:ext cx="403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系统核心部分：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683568" y="150607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渲染层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全局光照算法</a:t>
            </a:r>
            <a:endParaRPr lang="en-US" altLang="zh-CN" b="1" dirty="0" smtClean="0"/>
          </a:p>
        </p:txBody>
      </p:sp>
      <p:sp>
        <p:nvSpPr>
          <p:cNvPr id="18" name="TextBox 6"/>
          <p:cNvSpPr txBox="1"/>
          <p:nvPr/>
        </p:nvSpPr>
        <p:spPr>
          <a:xfrm>
            <a:off x="683568" y="30207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控制层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并行渲染算法</a:t>
            </a:r>
            <a:endParaRPr lang="en-US" altLang="zh-CN" b="1" dirty="0" smtClean="0"/>
          </a:p>
        </p:txBody>
      </p:sp>
      <p:sp>
        <p:nvSpPr>
          <p:cNvPr id="23" name="TextBox 31"/>
          <p:cNvSpPr txBox="1"/>
          <p:nvPr/>
        </p:nvSpPr>
        <p:spPr>
          <a:xfrm>
            <a:off x="1078496" y="1881602"/>
            <a:ext cx="586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路径跟踪算法</a:t>
            </a:r>
            <a:endParaRPr lang="en-US" altLang="zh-CN" sz="1600" dirty="0" smtClean="0"/>
          </a:p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立即辐射度算法</a:t>
            </a:r>
            <a:endParaRPr lang="en-US" altLang="zh-CN" sz="1600" dirty="0" smtClean="0"/>
          </a:p>
          <a:p>
            <a:pPr marL="285750" lvl="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光照映射算法</a:t>
            </a:r>
            <a:endParaRPr lang="zh-CN" altLang="zh-CN" sz="1600" dirty="0"/>
          </a:p>
        </p:txBody>
      </p:sp>
      <p:sp>
        <p:nvSpPr>
          <p:cNvPr id="25" name="TextBox 31"/>
          <p:cNvSpPr txBox="1"/>
          <p:nvPr/>
        </p:nvSpPr>
        <p:spPr>
          <a:xfrm>
            <a:off x="1078496" y="3390091"/>
            <a:ext cx="586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基于像素划分的并行渲染算法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基于场景划分的并行渲染算法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基于二次划分的集群并行渲染算法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4932040" y="21124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并行渲染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2040" y="362092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创新部分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14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90"/>
    </mc:Choice>
    <mc:Fallback xmlns="">
      <p:transition spd="slow" advTm="34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5" grpId="0"/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10/29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：（路径跟踪算法）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07704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渲染预处理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355976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endCxn id="2" idx="1"/>
          </p:cNvCxnSpPr>
          <p:nvPr/>
        </p:nvCxnSpPr>
        <p:spPr>
          <a:xfrm>
            <a:off x="827584" y="3392996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4" idx="1"/>
          </p:cNvCxnSpPr>
          <p:nvPr/>
        </p:nvCxnSpPr>
        <p:spPr>
          <a:xfrm>
            <a:off x="3419872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3"/>
          </p:cNvCxnSpPr>
          <p:nvPr/>
        </p:nvCxnSpPr>
        <p:spPr>
          <a:xfrm>
            <a:off x="5868144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2"/>
          </p:cNvCxnSpPr>
          <p:nvPr/>
        </p:nvCxnSpPr>
        <p:spPr>
          <a:xfrm>
            <a:off x="2663788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27684" y="422108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无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3761910" y="4221088"/>
            <a:ext cx="27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计算路径辐射度</a:t>
            </a:r>
            <a:endParaRPr lang="zh-CN" altLang="en-US" sz="1400" dirty="0"/>
          </a:p>
        </p:txBody>
      </p:sp>
      <p:cxnSp>
        <p:nvCxnSpPr>
          <p:cNvPr id="46" name="直接连接符 45"/>
          <p:cNvCxnSpPr>
            <a:stCxn id="34" idx="2"/>
            <a:endCxn id="45" idx="0"/>
          </p:cNvCxnSpPr>
          <p:nvPr/>
        </p:nvCxnSpPr>
        <p:spPr>
          <a:xfrm>
            <a:off x="5112060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27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2"/>
    </mc:Choice>
    <mc:Fallback xmlns="">
      <p:transition spd="slow" advTm="1725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11/29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403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：（路径跟踪算法）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006">
            <a:off x="242251" y="2324419"/>
            <a:ext cx="509604" cy="509604"/>
          </a:xfrm>
          <a:prstGeom prst="rect">
            <a:avLst/>
          </a:prstGeom>
        </p:spPr>
      </p:pic>
      <p:sp>
        <p:nvSpPr>
          <p:cNvPr id="211" name="立方体 210"/>
          <p:cNvSpPr/>
          <p:nvPr/>
        </p:nvSpPr>
        <p:spPr>
          <a:xfrm>
            <a:off x="1628371" y="4023253"/>
            <a:ext cx="1543050" cy="557212"/>
          </a:xfrm>
          <a:prstGeom prst="cube">
            <a:avLst>
              <a:gd name="adj" fmla="val 77564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667468" y="2218139"/>
            <a:ext cx="1844734" cy="1916505"/>
            <a:chOff x="3847071" y="2325841"/>
            <a:chExt cx="1844734" cy="1916505"/>
          </a:xfrm>
          <a:scene3d>
            <a:camera prst="isometricRightUp"/>
            <a:lightRig rig="threePt" dir="t"/>
          </a:scene3d>
        </p:grpSpPr>
        <p:sp>
          <p:nvSpPr>
            <p:cNvPr id="213" name="矩形 212"/>
            <p:cNvSpPr/>
            <p:nvPr/>
          </p:nvSpPr>
          <p:spPr>
            <a:xfrm>
              <a:off x="3848374" y="2327296"/>
              <a:ext cx="1843431" cy="191359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3848374" y="232729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4111511" y="232729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4375739" y="232601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4638884" y="232602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4902024" y="232602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166256" y="232712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5428668" y="232584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3847095" y="256577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4110232" y="256577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374460" y="256449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4637605" y="256450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4900745" y="256450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5164977" y="256560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5427389" y="256432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3847093" y="28062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4110230" y="28062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4374458" y="280500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4637603" y="280500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4900743" y="280500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5164975" y="28061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427387" y="280482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3847087" y="30444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4110224" y="30444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4374452" y="304313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4637597" y="304313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4900737" y="3043135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5164969" y="30442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427381" y="304295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3847083" y="3282537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4110220" y="328253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4374448" y="3281258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4637593" y="32812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4900733" y="32812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5164965" y="328236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5427377" y="328108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3847077" y="352304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110214" y="352304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374442" y="352176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637587" y="352176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4900727" y="352176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5164959" y="352286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5427371" y="352158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3847077" y="376593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4110214" y="376593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4374442" y="376465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4637587" y="376465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4900727" y="376465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5164959" y="37657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5427371" y="376447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3847071" y="40040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4110208" y="40040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矩形 264"/>
            <p:cNvSpPr/>
            <p:nvPr/>
          </p:nvSpPr>
          <p:spPr>
            <a:xfrm>
              <a:off x="4374436" y="40027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4637581" y="400278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4900721" y="40027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矩形 267"/>
            <p:cNvSpPr/>
            <p:nvPr/>
          </p:nvSpPr>
          <p:spPr>
            <a:xfrm>
              <a:off x="5164953" y="400388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矩形 268"/>
            <p:cNvSpPr/>
            <p:nvPr/>
          </p:nvSpPr>
          <p:spPr>
            <a:xfrm>
              <a:off x="5427365" y="400260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74" name="直接箭头连接符 273"/>
          <p:cNvCxnSpPr/>
          <p:nvPr/>
        </p:nvCxnSpPr>
        <p:spPr>
          <a:xfrm>
            <a:off x="647421" y="2732498"/>
            <a:ext cx="1980845" cy="14760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5" name="直接箭头连接符 274"/>
          <p:cNvCxnSpPr/>
          <p:nvPr/>
        </p:nvCxnSpPr>
        <p:spPr>
          <a:xfrm>
            <a:off x="651247" y="2748543"/>
            <a:ext cx="1469497" cy="13972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6" name="立方体 275"/>
          <p:cNvSpPr/>
          <p:nvPr/>
        </p:nvSpPr>
        <p:spPr>
          <a:xfrm>
            <a:off x="2429774" y="2224682"/>
            <a:ext cx="1782186" cy="507489"/>
          </a:xfrm>
          <a:prstGeom prst="cube">
            <a:avLst>
              <a:gd name="adj" fmla="val 84585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  <a:scene3d>
            <a:camera prst="orthographicFront">
              <a:rot lat="20481907" lon="9798728" rev="1110585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2628266" y="2637449"/>
            <a:ext cx="853134" cy="157566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V="1">
            <a:off x="2103219" y="2472471"/>
            <a:ext cx="873779" cy="166072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9" name="立方体 278"/>
          <p:cNvSpPr/>
          <p:nvPr/>
        </p:nvSpPr>
        <p:spPr>
          <a:xfrm>
            <a:off x="3419872" y="4024219"/>
            <a:ext cx="1543050" cy="557212"/>
          </a:xfrm>
          <a:prstGeom prst="cube">
            <a:avLst>
              <a:gd name="adj" fmla="val 77564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0" name="直接箭头连接符 279"/>
          <p:cNvCxnSpPr/>
          <p:nvPr/>
        </p:nvCxnSpPr>
        <p:spPr>
          <a:xfrm>
            <a:off x="3008045" y="2525215"/>
            <a:ext cx="927115" cy="174201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1" name="直接箭头连接符 280"/>
          <p:cNvCxnSpPr/>
          <p:nvPr/>
        </p:nvCxnSpPr>
        <p:spPr>
          <a:xfrm>
            <a:off x="3499500" y="2656067"/>
            <a:ext cx="793959" cy="15336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82" name="图片 2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3" y="2198855"/>
            <a:ext cx="722436" cy="722436"/>
          </a:xfrm>
          <a:prstGeom prst="rect">
            <a:avLst/>
          </a:prstGeom>
        </p:spPr>
      </p:pic>
      <p:cxnSp>
        <p:nvCxnSpPr>
          <p:cNvPr id="283" name="直接箭头连接符 282"/>
          <p:cNvCxnSpPr/>
          <p:nvPr/>
        </p:nvCxnSpPr>
        <p:spPr>
          <a:xfrm flipV="1">
            <a:off x="3939959" y="2974784"/>
            <a:ext cx="914409" cy="12894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4" name="直接箭头连接符 283"/>
          <p:cNvCxnSpPr/>
          <p:nvPr/>
        </p:nvCxnSpPr>
        <p:spPr>
          <a:xfrm flipV="1">
            <a:off x="4293180" y="2992446"/>
            <a:ext cx="710975" cy="1204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5" name="文本框 284"/>
          <p:cNvSpPr txBox="1"/>
          <p:nvPr/>
        </p:nvSpPr>
        <p:spPr>
          <a:xfrm>
            <a:off x="43493" y="2037716"/>
            <a:ext cx="10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Camera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6" name="文本框 285"/>
          <p:cNvSpPr txBox="1"/>
          <p:nvPr/>
        </p:nvSpPr>
        <p:spPr>
          <a:xfrm>
            <a:off x="1984255" y="1556792"/>
            <a:ext cx="64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Film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87" name="直接连接符 286"/>
          <p:cNvCxnSpPr/>
          <p:nvPr/>
        </p:nvCxnSpPr>
        <p:spPr>
          <a:xfrm flipH="1">
            <a:off x="427993" y="3652173"/>
            <a:ext cx="593615" cy="37108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88" name="文本框 287"/>
          <p:cNvSpPr txBox="1"/>
          <p:nvPr/>
        </p:nvSpPr>
        <p:spPr>
          <a:xfrm>
            <a:off x="44553" y="4007295"/>
            <a:ext cx="835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</a:t>
            </a:r>
          </a:p>
        </p:txBody>
      </p:sp>
      <p:cxnSp>
        <p:nvCxnSpPr>
          <p:cNvPr id="289" name="直接连接符 288"/>
          <p:cNvCxnSpPr/>
          <p:nvPr/>
        </p:nvCxnSpPr>
        <p:spPr>
          <a:xfrm flipH="1">
            <a:off x="1036691" y="3444615"/>
            <a:ext cx="333799" cy="123399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90" name="文本框 289"/>
          <p:cNvSpPr txBox="1"/>
          <p:nvPr/>
        </p:nvSpPr>
        <p:spPr>
          <a:xfrm>
            <a:off x="468721" y="4683324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像素区域采样点</a:t>
            </a:r>
          </a:p>
        </p:txBody>
      </p:sp>
      <p:sp>
        <p:nvSpPr>
          <p:cNvPr id="291" name="文本框 290"/>
          <p:cNvSpPr txBox="1"/>
          <p:nvPr/>
        </p:nvSpPr>
        <p:spPr>
          <a:xfrm>
            <a:off x="2713648" y="1795791"/>
            <a:ext cx="121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场景模型</a:t>
            </a:r>
          </a:p>
        </p:txBody>
      </p:sp>
      <p:sp>
        <p:nvSpPr>
          <p:cNvPr id="292" name="文本框 291"/>
          <p:cNvSpPr txBox="1"/>
          <p:nvPr/>
        </p:nvSpPr>
        <p:spPr>
          <a:xfrm>
            <a:off x="4716016" y="1880774"/>
            <a:ext cx="7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光源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93" name="直接箭头连接符 292"/>
          <p:cNvCxnSpPr/>
          <p:nvPr/>
        </p:nvCxnSpPr>
        <p:spPr>
          <a:xfrm flipV="1">
            <a:off x="2628266" y="2926056"/>
            <a:ext cx="2112749" cy="128249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4" name="直接箭头连接符 293"/>
          <p:cNvCxnSpPr/>
          <p:nvPr/>
        </p:nvCxnSpPr>
        <p:spPr>
          <a:xfrm flipV="1">
            <a:off x="2116918" y="2819698"/>
            <a:ext cx="2567522" cy="130641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5" name="直接连接符 294"/>
          <p:cNvCxnSpPr/>
          <p:nvPr/>
        </p:nvCxnSpPr>
        <p:spPr>
          <a:xfrm flipH="1">
            <a:off x="3138029" y="3738309"/>
            <a:ext cx="262667" cy="85611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96" name="文本框 295"/>
          <p:cNvSpPr txBox="1"/>
          <p:nvPr/>
        </p:nvSpPr>
        <p:spPr>
          <a:xfrm>
            <a:off x="2146343" y="4618510"/>
            <a:ext cx="1589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路径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：直接光照</a:t>
            </a:r>
          </a:p>
        </p:txBody>
      </p:sp>
      <p:cxnSp>
        <p:nvCxnSpPr>
          <p:cNvPr id="297" name="直接连接符 296"/>
          <p:cNvCxnSpPr>
            <a:endCxn id="298" idx="0"/>
          </p:cNvCxnSpPr>
          <p:nvPr/>
        </p:nvCxnSpPr>
        <p:spPr>
          <a:xfrm flipH="1">
            <a:off x="4485305" y="3894902"/>
            <a:ext cx="13463" cy="79720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98" name="文本框 297"/>
          <p:cNvSpPr txBox="1"/>
          <p:nvPr/>
        </p:nvSpPr>
        <p:spPr>
          <a:xfrm>
            <a:off x="3802313" y="4692110"/>
            <a:ext cx="1365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路径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：间接光照</a:t>
            </a:r>
          </a:p>
        </p:txBody>
      </p:sp>
      <p:cxnSp>
        <p:nvCxnSpPr>
          <p:cNvPr id="299" name="直接箭头连接符 298"/>
          <p:cNvCxnSpPr/>
          <p:nvPr/>
        </p:nvCxnSpPr>
        <p:spPr>
          <a:xfrm>
            <a:off x="3499547" y="2640006"/>
            <a:ext cx="1184893" cy="4343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直接箭头连接符 299"/>
          <p:cNvCxnSpPr/>
          <p:nvPr/>
        </p:nvCxnSpPr>
        <p:spPr>
          <a:xfrm>
            <a:off x="2981240" y="2491870"/>
            <a:ext cx="1646605" cy="5646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1" name="直接连接符 300"/>
          <p:cNvCxnSpPr/>
          <p:nvPr/>
        </p:nvCxnSpPr>
        <p:spPr>
          <a:xfrm flipV="1">
            <a:off x="3886344" y="2203593"/>
            <a:ext cx="270932" cy="32573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302" name="文本框 301"/>
          <p:cNvSpPr txBox="1"/>
          <p:nvPr/>
        </p:nvSpPr>
        <p:spPr>
          <a:xfrm>
            <a:off x="3708258" y="1975297"/>
            <a:ext cx="125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路径</a:t>
            </a:r>
            <a:r>
              <a: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：间接光照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68287" y="2977119"/>
            <a:ext cx="657905" cy="382487"/>
            <a:chOff x="1844351" y="3390012"/>
            <a:chExt cx="657905" cy="382487"/>
          </a:xfrm>
          <a:scene3d>
            <a:camera prst="isometricRightUp"/>
            <a:lightRig rig="threePt" dir="t"/>
          </a:scene3d>
        </p:grpSpPr>
        <p:sp>
          <p:nvSpPr>
            <p:cNvPr id="307" name="流程图: 联系 306"/>
            <p:cNvSpPr/>
            <p:nvPr/>
          </p:nvSpPr>
          <p:spPr>
            <a:xfrm>
              <a:off x="1929160" y="364861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流程图: 联系 307"/>
            <p:cNvSpPr/>
            <p:nvPr/>
          </p:nvSpPr>
          <p:spPr>
            <a:xfrm>
              <a:off x="1844351" y="372678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流程图: 联系 308"/>
            <p:cNvSpPr/>
            <p:nvPr/>
          </p:nvSpPr>
          <p:spPr>
            <a:xfrm>
              <a:off x="2456537" y="339001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流程图: 联系 309"/>
            <p:cNvSpPr/>
            <p:nvPr/>
          </p:nvSpPr>
          <p:spPr>
            <a:xfrm>
              <a:off x="2336333" y="349920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7" name="文本框 326"/>
          <p:cNvSpPr txBox="1"/>
          <p:nvPr/>
        </p:nvSpPr>
        <p:spPr>
          <a:xfrm>
            <a:off x="2038162" y="4081460"/>
            <a:ext cx="33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baseline="-25000" dirty="0"/>
          </a:p>
        </p:txBody>
      </p:sp>
      <p:sp>
        <p:nvSpPr>
          <p:cNvPr id="328" name="文本框 327"/>
          <p:cNvSpPr txBox="1"/>
          <p:nvPr/>
        </p:nvSpPr>
        <p:spPr>
          <a:xfrm>
            <a:off x="3006589" y="2275218"/>
            <a:ext cx="4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329" name="文本框 328"/>
          <p:cNvSpPr txBox="1"/>
          <p:nvPr/>
        </p:nvSpPr>
        <p:spPr>
          <a:xfrm>
            <a:off x="3950841" y="4141309"/>
            <a:ext cx="4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3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6653198" y="1923903"/>
            <a:ext cx="864096" cy="3529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确定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投影面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653198" y="2492896"/>
            <a:ext cx="864096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像素区域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采样点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6653198" y="3068960"/>
            <a:ext cx="864096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视点光线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9" name="流程图: 决策 108"/>
          <p:cNvSpPr/>
          <p:nvPr/>
        </p:nvSpPr>
        <p:spPr>
          <a:xfrm>
            <a:off x="6545186" y="3595598"/>
            <a:ext cx="1080120" cy="504056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场景交点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53198" y="4387686"/>
            <a:ext cx="864096" cy="403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计算路径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n</a:t>
            </a:r>
            <a:r>
              <a:rPr lang="zh-CN" altLang="en-US" sz="1200" dirty="0" smtClean="0">
                <a:solidFill>
                  <a:schemeClr val="tx1"/>
                </a:solidFill>
              </a:rPr>
              <a:t>光照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12" name="直接箭头连接符 111"/>
          <p:cNvCxnSpPr>
            <a:stCxn id="106" idx="2"/>
            <a:endCxn id="107" idx="0"/>
          </p:cNvCxnSpPr>
          <p:nvPr/>
        </p:nvCxnSpPr>
        <p:spPr>
          <a:xfrm>
            <a:off x="7085246" y="2276872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07" idx="2"/>
            <a:endCxn id="108" idx="0"/>
          </p:cNvCxnSpPr>
          <p:nvPr/>
        </p:nvCxnSpPr>
        <p:spPr>
          <a:xfrm>
            <a:off x="7085246" y="2852936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08" idx="2"/>
            <a:endCxn id="109" idx="0"/>
          </p:cNvCxnSpPr>
          <p:nvPr/>
        </p:nvCxnSpPr>
        <p:spPr>
          <a:xfrm>
            <a:off x="7085246" y="3429000"/>
            <a:ext cx="0" cy="166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09" idx="2"/>
            <a:endCxn id="111" idx="0"/>
          </p:cNvCxnSpPr>
          <p:nvPr/>
        </p:nvCxnSpPr>
        <p:spPr>
          <a:xfrm>
            <a:off x="7085246" y="409965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流程图: 决策 116"/>
          <p:cNvSpPr/>
          <p:nvPr/>
        </p:nvSpPr>
        <p:spPr>
          <a:xfrm>
            <a:off x="6545186" y="4934817"/>
            <a:ext cx="1080120" cy="504056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路径</a:t>
            </a:r>
            <a:r>
              <a:rPr lang="en-US" altLang="zh-CN" sz="1100" dirty="0" smtClean="0">
                <a:solidFill>
                  <a:schemeClr val="tx1"/>
                </a:solidFill>
              </a:rPr>
              <a:t>n</a:t>
            </a:r>
            <a:r>
              <a:rPr lang="zh-CN" altLang="en-US" sz="1100" dirty="0" smtClean="0">
                <a:solidFill>
                  <a:schemeClr val="tx1"/>
                </a:solidFill>
              </a:rPr>
              <a:t>上限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118" name="直接箭头连接符 117"/>
          <p:cNvCxnSpPr>
            <a:endCxn id="117" idx="0"/>
          </p:cNvCxnSpPr>
          <p:nvPr/>
        </p:nvCxnSpPr>
        <p:spPr>
          <a:xfrm>
            <a:off x="7085246" y="4826805"/>
            <a:ext cx="0" cy="10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连接符 118"/>
          <p:cNvCxnSpPr>
            <a:stCxn id="117" idx="2"/>
          </p:cNvCxnSpPr>
          <p:nvPr/>
        </p:nvCxnSpPr>
        <p:spPr>
          <a:xfrm rot="5400000" flipH="1">
            <a:off x="6487644" y="4841272"/>
            <a:ext cx="1195203" cy="12700"/>
          </a:xfrm>
          <a:prstGeom prst="bentConnector5">
            <a:avLst>
              <a:gd name="adj1" fmla="val -8717"/>
              <a:gd name="adj2" fmla="val 7221008"/>
              <a:gd name="adj3" fmla="val 997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119"/>
          <p:cNvSpPr/>
          <p:nvPr/>
        </p:nvSpPr>
        <p:spPr>
          <a:xfrm>
            <a:off x="7870983" y="5042829"/>
            <a:ext cx="576064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结束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21" name="直接箭头连接符 120"/>
          <p:cNvCxnSpPr>
            <a:stCxn id="117" idx="3"/>
            <a:endCxn id="120" idx="1"/>
          </p:cNvCxnSpPr>
          <p:nvPr/>
        </p:nvCxnSpPr>
        <p:spPr>
          <a:xfrm>
            <a:off x="7625306" y="5186845"/>
            <a:ext cx="245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肘形连接符 121"/>
          <p:cNvCxnSpPr>
            <a:stCxn id="109" idx="3"/>
            <a:endCxn id="120" idx="0"/>
          </p:cNvCxnSpPr>
          <p:nvPr/>
        </p:nvCxnSpPr>
        <p:spPr>
          <a:xfrm>
            <a:off x="7625306" y="3847626"/>
            <a:ext cx="533709" cy="11952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>
          <a:xfrm>
            <a:off x="6797213" y="1412776"/>
            <a:ext cx="576064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开始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24" name="直接箭头连接符 123"/>
          <p:cNvCxnSpPr>
            <a:stCxn id="123" idx="2"/>
            <a:endCxn id="106" idx="0"/>
          </p:cNvCxnSpPr>
          <p:nvPr/>
        </p:nvCxnSpPr>
        <p:spPr>
          <a:xfrm>
            <a:off x="7085245" y="1700808"/>
            <a:ext cx="1" cy="223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5926108" y="478121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否</a:t>
            </a:r>
            <a:endParaRPr lang="zh-CN" altLang="en-US" dirty="0"/>
          </a:p>
        </p:txBody>
      </p:sp>
      <p:sp>
        <p:nvSpPr>
          <p:cNvPr id="126" name="文本框 125"/>
          <p:cNvSpPr txBox="1"/>
          <p:nvPr/>
        </p:nvSpPr>
        <p:spPr>
          <a:xfrm>
            <a:off x="7553298" y="497802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是</a:t>
            </a:r>
            <a:endParaRPr lang="zh-CN" altLang="en-US" dirty="0"/>
          </a:p>
        </p:txBody>
      </p:sp>
      <p:sp>
        <p:nvSpPr>
          <p:cNvPr id="127" name="文本框 126"/>
          <p:cNvSpPr txBox="1"/>
          <p:nvPr/>
        </p:nvSpPr>
        <p:spPr>
          <a:xfrm>
            <a:off x="8165367" y="432216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无</a:t>
            </a:r>
            <a:endParaRPr lang="zh-CN" altLang="en-US" sz="12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7157254" y="4058051"/>
            <a:ext cx="120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06593" y="5161487"/>
                <a:ext cx="5147466" cy="3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/>
                  <a:t>路径</a:t>
                </a:r>
                <a:r>
                  <a:rPr lang="en-US" altLang="zh-CN" sz="1200" dirty="0" smtClean="0"/>
                  <a:t>0</a:t>
                </a:r>
                <a:r>
                  <a:rPr lang="zh-CN" altLang="en-US" sz="1200" dirty="0" smtClean="0"/>
                  <a:t>光照计算公式：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20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zh-CN" alt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CN" altLang="en-US" sz="12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12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1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1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zh-CN" altLang="en-US" sz="1200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1200" i="1">
                            <a:latin typeface="Cambria Math" panose="02040503050406030204" pitchFamily="18" charset="0"/>
                          </a:rPr>
                          <m:t>PDF</m:t>
                        </m:r>
                      </m:den>
                    </m:f>
                  </m:oMath>
                </a14:m>
                <a:endParaRPr lang="en-US" altLang="zh-CN" sz="1200" dirty="0" smtClean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3" y="5161487"/>
                <a:ext cx="5147466" cy="361702"/>
              </a:xfrm>
              <a:prstGeom prst="rect">
                <a:avLst/>
              </a:prstGeom>
              <a:blipFill rotWithShape="0"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323528" y="5538662"/>
                <a:ext cx="5147466" cy="685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/>
                  <a:t>路径</a:t>
                </a:r>
                <a:r>
                  <a:rPr lang="en-US" altLang="zh-CN" sz="1200" dirty="0" smtClean="0"/>
                  <a:t>n</a:t>
                </a:r>
                <a:r>
                  <a:rPr lang="zh-CN" altLang="en-US" sz="1200" dirty="0" smtClean="0"/>
                  <a:t>光照计算公式：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CN" alt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𝑛𝑃</m:t>
                    </m:r>
                    <m:d>
                      <m:d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e>
                    </m:d>
                    <m:sSub>
                      <m:sSub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12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>
                                  <m:fPr>
                                    <m:type m:val="lin"/>
                                    <m:ctrl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2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sz="1200" i="1">
                                        <a:latin typeface="Cambria Math" panose="02040503050406030204" pitchFamily="18" charset="0"/>
                                      </a:rPr>
                                      <m:t>PDF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200" dirty="0" smtClean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38662"/>
                <a:ext cx="5147466" cy="685380"/>
              </a:xfrm>
              <a:prstGeom prst="rect">
                <a:avLst/>
              </a:prstGeom>
              <a:blipFill rotWithShape="0">
                <a:blip r:embed="rId7"/>
                <a:stretch>
                  <a:fillRect t="-103571" b="-19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58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65"/>
    </mc:Choice>
    <mc:Fallback xmlns="">
      <p:transition spd="slow" advTm="4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8" grpId="0"/>
      <p:bldP spid="290" grpId="0"/>
      <p:bldP spid="296" grpId="0"/>
      <p:bldP spid="298" grpId="0"/>
      <p:bldP spid="302" grpId="0"/>
      <p:bldP spid="106" grpId="0" animBg="1"/>
      <p:bldP spid="107" grpId="0" animBg="1"/>
      <p:bldP spid="108" grpId="0" animBg="1"/>
      <p:bldP spid="109" grpId="0" animBg="1"/>
      <p:bldP spid="111" grpId="0" animBg="1"/>
      <p:bldP spid="117" grpId="0" animBg="1"/>
      <p:bldP spid="120" grpId="0" animBg="1"/>
      <p:bldP spid="125" grpId="0"/>
      <p:bldP spid="126" grpId="0"/>
      <p:bldP spid="127" grpId="0"/>
      <p:bldP spid="128" grpId="0"/>
      <p:bldP spid="9" grpId="0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12/29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：（立即辐射度算法）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07704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渲染预处理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355976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endCxn id="2" idx="1"/>
          </p:cNvCxnSpPr>
          <p:nvPr/>
        </p:nvCxnSpPr>
        <p:spPr>
          <a:xfrm>
            <a:off x="827584" y="3392996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4" idx="1"/>
          </p:cNvCxnSpPr>
          <p:nvPr/>
        </p:nvCxnSpPr>
        <p:spPr>
          <a:xfrm>
            <a:off x="3419872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3"/>
          </p:cNvCxnSpPr>
          <p:nvPr/>
        </p:nvCxnSpPr>
        <p:spPr>
          <a:xfrm>
            <a:off x="5868144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2"/>
          </p:cNvCxnSpPr>
          <p:nvPr/>
        </p:nvCxnSpPr>
        <p:spPr>
          <a:xfrm>
            <a:off x="2663788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27684" y="422108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获取虚拟点光源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3761910" y="4221088"/>
            <a:ext cx="27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计算直接光照与间接光照</a:t>
            </a:r>
            <a:endParaRPr lang="zh-CN" altLang="en-US" sz="1400" dirty="0"/>
          </a:p>
        </p:txBody>
      </p:sp>
      <p:cxnSp>
        <p:nvCxnSpPr>
          <p:cNvPr id="46" name="直接连接符 45"/>
          <p:cNvCxnSpPr>
            <a:stCxn id="34" idx="2"/>
            <a:endCxn id="45" idx="0"/>
          </p:cNvCxnSpPr>
          <p:nvPr/>
        </p:nvCxnSpPr>
        <p:spPr>
          <a:xfrm>
            <a:off x="5112060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89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5"/>
    </mc:Choice>
    <mc:Fallback xmlns="">
      <p:transition spd="slow" advTm="1005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13/29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：（立即辐射度算法）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83568" y="1484784"/>
            <a:ext cx="455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渲染</a:t>
            </a:r>
            <a:r>
              <a:rPr lang="zh-CN" altLang="en-US" sz="1600" b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预处理（获取虚拟点光源）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梯形 92"/>
          <p:cNvSpPr/>
          <p:nvPr/>
        </p:nvSpPr>
        <p:spPr>
          <a:xfrm>
            <a:off x="638503" y="1111523"/>
            <a:ext cx="4600575" cy="2264568"/>
          </a:xfrm>
          <a:prstGeom prst="trapezoid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  <a:scene3d>
            <a:camera prst="orthographicFront">
              <a:rot lat="17399987" lon="10799999" rev="10799999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195715" y="2647429"/>
            <a:ext cx="3486151" cy="267890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梯形 94"/>
          <p:cNvSpPr/>
          <p:nvPr/>
        </p:nvSpPr>
        <p:spPr>
          <a:xfrm rot="5400000">
            <a:off x="-1224230" y="3602908"/>
            <a:ext cx="4264817" cy="782238"/>
          </a:xfrm>
          <a:prstGeom prst="trapezoid">
            <a:avLst>
              <a:gd name="adj" fmla="val 98888"/>
            </a:avLst>
          </a:prstGeom>
          <a:solidFill>
            <a:srgbClr val="560A02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  <a:scene3d>
            <a:camera prst="orthographicFront">
              <a:rot lat="18899995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梯形 95"/>
          <p:cNvSpPr/>
          <p:nvPr/>
        </p:nvSpPr>
        <p:spPr>
          <a:xfrm>
            <a:off x="602783" y="4790555"/>
            <a:ext cx="4655345" cy="1878805"/>
          </a:xfrm>
          <a:prstGeom prst="trapezoid">
            <a:avLst>
              <a:gd name="adj" fmla="val 31250"/>
            </a:avLst>
          </a:prstGeom>
          <a:solidFill>
            <a:sysClr val="window" lastClr="FFFFFF">
              <a:lumMod val="50000"/>
            </a:sys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  <a:scene3d>
            <a:camera prst="orthographicFront">
              <a:rot lat="3900002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梯形 96"/>
          <p:cNvSpPr/>
          <p:nvPr/>
        </p:nvSpPr>
        <p:spPr>
          <a:xfrm rot="5400000">
            <a:off x="2840560" y="3602907"/>
            <a:ext cx="4264817" cy="782238"/>
          </a:xfrm>
          <a:prstGeom prst="trapezoid">
            <a:avLst>
              <a:gd name="adj" fmla="val 98888"/>
            </a:avLst>
          </a:prstGeom>
          <a:solidFill>
            <a:srgbClr val="70AD47">
              <a:lumMod val="5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  <a:scene3d>
            <a:camera prst="orthographicFront">
              <a:rot lat="2699967" lon="10799999" rev="10799999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立方体 97"/>
          <p:cNvSpPr/>
          <p:nvPr/>
        </p:nvSpPr>
        <p:spPr>
          <a:xfrm>
            <a:off x="1452890" y="3967236"/>
            <a:ext cx="1264443" cy="1889521"/>
          </a:xfrm>
          <a:prstGeom prst="cub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立方体 98"/>
          <p:cNvSpPr/>
          <p:nvPr/>
        </p:nvSpPr>
        <p:spPr>
          <a:xfrm>
            <a:off x="3156670" y="5078090"/>
            <a:ext cx="1113230" cy="778667"/>
          </a:xfrm>
          <a:prstGeom prst="cub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 flipV="1">
            <a:off x="3722523" y="3854723"/>
            <a:ext cx="1238841" cy="1318617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01" name="直接连接符 100"/>
          <p:cNvCxnSpPr/>
          <p:nvPr/>
        </p:nvCxnSpPr>
        <p:spPr>
          <a:xfrm flipH="1" flipV="1">
            <a:off x="2600509" y="4514031"/>
            <a:ext cx="1122014" cy="642789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02" name="流程图: 联系 101"/>
          <p:cNvSpPr/>
          <p:nvPr/>
        </p:nvSpPr>
        <p:spPr>
          <a:xfrm>
            <a:off x="4907786" y="3795489"/>
            <a:ext cx="107156" cy="135731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isometricOffAxis1Left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流程图: 联系 102"/>
          <p:cNvSpPr/>
          <p:nvPr/>
        </p:nvSpPr>
        <p:spPr>
          <a:xfrm>
            <a:off x="3674749" y="5088954"/>
            <a:ext cx="107156" cy="135731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isometricOffAxis1Top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流程图: 联系 103"/>
          <p:cNvSpPr/>
          <p:nvPr/>
        </p:nvSpPr>
        <p:spPr>
          <a:xfrm>
            <a:off x="2541127" y="4446165"/>
            <a:ext cx="107156" cy="135731"/>
          </a:xfrm>
          <a:prstGeom prst="flowChartConnector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isometricOffAxis2Right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706613" y="2056284"/>
            <a:ext cx="450057" cy="4286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  <a:scene3d>
            <a:camera prst="orthographicFront">
              <a:rot lat="17999990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2964241" y="2270596"/>
            <a:ext cx="1997123" cy="1584127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3249992" y="2116707"/>
            <a:ext cx="60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光源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3191867" y="4661668"/>
            <a:ext cx="102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场景交点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871091" y="3722678"/>
            <a:ext cx="188721" cy="227110"/>
            <a:chOff x="8783529" y="3614441"/>
            <a:chExt cx="188721" cy="227110"/>
          </a:xfrm>
        </p:grpSpPr>
        <p:sp>
          <p:nvSpPr>
            <p:cNvPr id="113" name="十角星 112"/>
            <p:cNvSpPr/>
            <p:nvPr/>
          </p:nvSpPr>
          <p:spPr>
            <a:xfrm>
              <a:off x="8783529" y="3614441"/>
              <a:ext cx="188721" cy="227110"/>
            </a:xfrm>
            <a:prstGeom prst="star10">
              <a:avLst>
                <a:gd name="adj" fmla="val 23002"/>
                <a:gd name="hf" fmla="val 10514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流程图: 联系 113"/>
            <p:cNvSpPr/>
            <p:nvPr/>
          </p:nvSpPr>
          <p:spPr>
            <a:xfrm>
              <a:off x="8840661" y="3686818"/>
              <a:ext cx="72245" cy="79843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640706" y="5066853"/>
            <a:ext cx="188721" cy="227110"/>
            <a:chOff x="8783529" y="3614441"/>
            <a:chExt cx="188721" cy="227110"/>
          </a:xfrm>
        </p:grpSpPr>
        <p:sp>
          <p:nvSpPr>
            <p:cNvPr id="116" name="十角星 115"/>
            <p:cNvSpPr/>
            <p:nvPr/>
          </p:nvSpPr>
          <p:spPr>
            <a:xfrm>
              <a:off x="8783529" y="3614441"/>
              <a:ext cx="188721" cy="227110"/>
            </a:xfrm>
            <a:prstGeom prst="star10">
              <a:avLst>
                <a:gd name="adj" fmla="val 23002"/>
                <a:gd name="hf" fmla="val 10514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流程图: 联系 116"/>
            <p:cNvSpPr/>
            <p:nvPr/>
          </p:nvSpPr>
          <p:spPr>
            <a:xfrm>
              <a:off x="8840661" y="3686818"/>
              <a:ext cx="72245" cy="79843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2488578" y="4407695"/>
            <a:ext cx="188721" cy="227110"/>
            <a:chOff x="8783529" y="3614441"/>
            <a:chExt cx="188721" cy="227110"/>
          </a:xfrm>
        </p:grpSpPr>
        <p:sp>
          <p:nvSpPr>
            <p:cNvPr id="119" name="十角星 118"/>
            <p:cNvSpPr/>
            <p:nvPr/>
          </p:nvSpPr>
          <p:spPr>
            <a:xfrm>
              <a:off x="8783529" y="3614441"/>
              <a:ext cx="188721" cy="227110"/>
            </a:xfrm>
            <a:prstGeom prst="star10">
              <a:avLst>
                <a:gd name="adj" fmla="val 23002"/>
                <a:gd name="hf" fmla="val 10514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0" name="流程图: 联系 119"/>
            <p:cNvSpPr/>
            <p:nvPr/>
          </p:nvSpPr>
          <p:spPr>
            <a:xfrm>
              <a:off x="8840661" y="3686818"/>
              <a:ext cx="72245" cy="79843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1" name="TextBox 31"/>
          <p:cNvSpPr txBox="1"/>
          <p:nvPr/>
        </p:nvSpPr>
        <p:spPr>
          <a:xfrm>
            <a:off x="5360522" y="2204864"/>
            <a:ext cx="3161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一维常数分段函数选择光源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发射</a:t>
            </a:r>
            <a:r>
              <a:rPr lang="zh-CN" altLang="en-US" sz="1600" dirty="0" smtClean="0"/>
              <a:t>光线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求解光线与场景交点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交点处创建虚拟点光源</a:t>
            </a: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跟踪光线</a:t>
            </a:r>
            <a:endParaRPr lang="en-US" altLang="zh-CN" sz="1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65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7"/>
    </mc:Choice>
    <mc:Fallback xmlns="">
      <p:transition spd="slow" advTm="1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14/29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：（立即辐射度算法）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83568" y="1484784"/>
            <a:ext cx="460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渲染计算（计算直接光照与间接光照）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0" name="图片 1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006">
            <a:off x="242251" y="2449280"/>
            <a:ext cx="509604" cy="509604"/>
          </a:xfrm>
          <a:prstGeom prst="rect">
            <a:avLst/>
          </a:prstGeom>
        </p:spPr>
      </p:pic>
      <p:sp>
        <p:nvSpPr>
          <p:cNvPr id="191" name="立方体 190"/>
          <p:cNvSpPr/>
          <p:nvPr/>
        </p:nvSpPr>
        <p:spPr>
          <a:xfrm>
            <a:off x="1804814" y="4498822"/>
            <a:ext cx="1543050" cy="557212"/>
          </a:xfrm>
          <a:prstGeom prst="cube">
            <a:avLst>
              <a:gd name="adj" fmla="val 77564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638892" y="2521600"/>
            <a:ext cx="1844734" cy="1916505"/>
            <a:chOff x="3818495" y="2504441"/>
            <a:chExt cx="1844734" cy="1916505"/>
          </a:xfrm>
          <a:scene3d>
            <a:camera prst="isometricRightUp"/>
            <a:lightRig rig="threePt" dir="t"/>
          </a:scene3d>
        </p:grpSpPr>
        <p:sp>
          <p:nvSpPr>
            <p:cNvPr id="193" name="矩形 192"/>
            <p:cNvSpPr/>
            <p:nvPr/>
          </p:nvSpPr>
          <p:spPr>
            <a:xfrm>
              <a:off x="3819798" y="2505896"/>
              <a:ext cx="1843431" cy="191359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3819798" y="250589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4082935" y="250589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4347163" y="250461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4610308" y="250462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4873448" y="250462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5137680" y="250572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5400092" y="250444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3818519" y="274437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081656" y="274437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4345884" y="274309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4609029" y="274310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4872169" y="274310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5136401" y="274420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5398813" y="274292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3818517" y="29848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4081654" y="29848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4345882" y="298360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4609027" y="298360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矩形 211"/>
            <p:cNvSpPr/>
            <p:nvPr/>
          </p:nvSpPr>
          <p:spPr>
            <a:xfrm>
              <a:off x="4872167" y="298360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矩形 212"/>
            <p:cNvSpPr/>
            <p:nvPr/>
          </p:nvSpPr>
          <p:spPr>
            <a:xfrm>
              <a:off x="5136399" y="29847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5398811" y="298342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3818511" y="32230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4081648" y="32230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4345876" y="322173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4609021" y="322173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4872161" y="3221735"/>
              <a:ext cx="263137" cy="238287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5136393" y="32228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98805" y="322155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3818507" y="3461137"/>
              <a:ext cx="263137" cy="238287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4081644" y="346113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4345872" y="3459858"/>
              <a:ext cx="263137" cy="238287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4609017" y="34598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4872157" y="34598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5136389" y="346096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398801" y="345968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3818501" y="370164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4081638" y="370164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4345866" y="370036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4609011" y="370036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4872151" y="370036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136383" y="370146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5398795" y="370018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3818501" y="394453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4081638" y="394453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4345866" y="394325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4609011" y="394325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4872151" y="394325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136383" y="39443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5398795" y="394307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3818495" y="41826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4081632" y="418265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4345860" y="41813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4609005" y="418138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4872145" y="418138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5136377" y="418248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5398789" y="418120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流程图: 联系 249"/>
            <p:cNvSpPr/>
            <p:nvPr/>
          </p:nvSpPr>
          <p:spPr>
            <a:xfrm>
              <a:off x="4504123" y="352202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流程图: 联系 250"/>
            <p:cNvSpPr/>
            <p:nvPr/>
          </p:nvSpPr>
          <p:spPr>
            <a:xfrm>
              <a:off x="4419314" y="360018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流程图: 联系 251"/>
            <p:cNvSpPr/>
            <p:nvPr/>
          </p:nvSpPr>
          <p:spPr>
            <a:xfrm>
              <a:off x="5010071" y="33110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流程图: 联系 252"/>
            <p:cNvSpPr/>
            <p:nvPr/>
          </p:nvSpPr>
          <p:spPr>
            <a:xfrm>
              <a:off x="4911296" y="3372618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54" name="直接箭头连接符 253"/>
          <p:cNvCxnSpPr>
            <a:stCxn id="190" idx="3"/>
          </p:cNvCxnSpPr>
          <p:nvPr/>
        </p:nvCxnSpPr>
        <p:spPr>
          <a:xfrm>
            <a:off x="706537" y="2849136"/>
            <a:ext cx="1834221" cy="198218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5" name="直接箭头连接符 254"/>
          <p:cNvCxnSpPr>
            <a:stCxn id="190" idx="3"/>
          </p:cNvCxnSpPr>
          <p:nvPr/>
        </p:nvCxnSpPr>
        <p:spPr>
          <a:xfrm>
            <a:off x="706537" y="2849136"/>
            <a:ext cx="1391520" cy="190164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6" name="图片 2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375" y="2620681"/>
            <a:ext cx="722436" cy="722436"/>
          </a:xfrm>
          <a:prstGeom prst="rect">
            <a:avLst/>
          </a:prstGeom>
        </p:spPr>
      </p:pic>
      <p:sp>
        <p:nvSpPr>
          <p:cNvPr id="257" name="文本框 256"/>
          <p:cNvSpPr txBox="1"/>
          <p:nvPr/>
        </p:nvSpPr>
        <p:spPr>
          <a:xfrm>
            <a:off x="43493" y="2162577"/>
            <a:ext cx="10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Camera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1977525" y="1910455"/>
            <a:ext cx="64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Film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59" name="直接连接符 258"/>
          <p:cNvCxnSpPr/>
          <p:nvPr/>
        </p:nvCxnSpPr>
        <p:spPr>
          <a:xfrm flipH="1">
            <a:off x="484420" y="3903359"/>
            <a:ext cx="538374" cy="31961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60" name="文本框 259"/>
          <p:cNvSpPr txBox="1"/>
          <p:nvPr/>
        </p:nvSpPr>
        <p:spPr>
          <a:xfrm>
            <a:off x="-92167" y="4284323"/>
            <a:ext cx="835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</a:t>
            </a:r>
          </a:p>
        </p:txBody>
      </p:sp>
      <p:cxnSp>
        <p:nvCxnSpPr>
          <p:cNvPr id="261" name="直接连接符 260"/>
          <p:cNvCxnSpPr>
            <a:endCxn id="262" idx="0"/>
          </p:cNvCxnSpPr>
          <p:nvPr/>
        </p:nvCxnSpPr>
        <p:spPr>
          <a:xfrm flipH="1">
            <a:off x="1094918" y="3748458"/>
            <a:ext cx="253890" cy="1059727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62" name="文本框 261"/>
          <p:cNvSpPr txBox="1"/>
          <p:nvPr/>
        </p:nvSpPr>
        <p:spPr>
          <a:xfrm>
            <a:off x="468721" y="4808185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像素区域采样点</a:t>
            </a:r>
          </a:p>
        </p:txBody>
      </p:sp>
      <p:sp>
        <p:nvSpPr>
          <p:cNvPr id="263" name="文本框 262"/>
          <p:cNvSpPr txBox="1"/>
          <p:nvPr/>
        </p:nvSpPr>
        <p:spPr>
          <a:xfrm>
            <a:off x="1893266" y="5137447"/>
            <a:ext cx="121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场景模型</a:t>
            </a:r>
          </a:p>
        </p:txBody>
      </p:sp>
      <p:sp>
        <p:nvSpPr>
          <p:cNvPr id="264" name="文本框 263"/>
          <p:cNvSpPr txBox="1"/>
          <p:nvPr/>
        </p:nvSpPr>
        <p:spPr>
          <a:xfrm>
            <a:off x="3007768" y="2302600"/>
            <a:ext cx="7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光源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65" name="直接箭头连接符 264"/>
          <p:cNvCxnSpPr/>
          <p:nvPr/>
        </p:nvCxnSpPr>
        <p:spPr>
          <a:xfrm flipV="1">
            <a:off x="2537190" y="3363273"/>
            <a:ext cx="726345" cy="146805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6" name="直接箭头连接符 265"/>
          <p:cNvCxnSpPr/>
          <p:nvPr/>
        </p:nvCxnSpPr>
        <p:spPr>
          <a:xfrm flipV="1">
            <a:off x="2114106" y="3243831"/>
            <a:ext cx="1077305" cy="150695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7" name="立方体 266"/>
          <p:cNvSpPr/>
          <p:nvPr/>
        </p:nvSpPr>
        <p:spPr>
          <a:xfrm rot="16200000">
            <a:off x="3695812" y="3599103"/>
            <a:ext cx="1543050" cy="557212"/>
          </a:xfrm>
          <a:prstGeom prst="cube">
            <a:avLst>
              <a:gd name="adj" fmla="val 77564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68" name="组合 267"/>
          <p:cNvGrpSpPr/>
          <p:nvPr/>
        </p:nvGrpSpPr>
        <p:grpSpPr>
          <a:xfrm>
            <a:off x="4278616" y="3739425"/>
            <a:ext cx="188721" cy="227110"/>
            <a:chOff x="6818705" y="3316488"/>
            <a:chExt cx="914400" cy="914400"/>
          </a:xfrm>
        </p:grpSpPr>
        <p:sp>
          <p:nvSpPr>
            <p:cNvPr id="269" name="十角星 268"/>
            <p:cNvSpPr/>
            <p:nvPr/>
          </p:nvSpPr>
          <p:spPr>
            <a:xfrm>
              <a:off x="6818705" y="3316488"/>
              <a:ext cx="914400" cy="914400"/>
            </a:xfrm>
            <a:prstGeom prst="star10">
              <a:avLst>
                <a:gd name="adj" fmla="val 23002"/>
                <a:gd name="hf" fmla="val 105146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流程图: 联系 269"/>
            <p:cNvSpPr/>
            <p:nvPr/>
          </p:nvSpPr>
          <p:spPr>
            <a:xfrm>
              <a:off x="7095524" y="3607894"/>
              <a:ext cx="350044" cy="321469"/>
            </a:xfrm>
            <a:prstGeom prst="flowChartConnector">
              <a:avLst/>
            </a:prstGeom>
            <a:solidFill>
              <a:srgbClr val="FFC000"/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71" name="直接箭头连接符 270"/>
          <p:cNvCxnSpPr/>
          <p:nvPr/>
        </p:nvCxnSpPr>
        <p:spPr>
          <a:xfrm flipV="1">
            <a:off x="2552321" y="4102994"/>
            <a:ext cx="1677908" cy="72833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2" name="直接箭头连接符 271"/>
          <p:cNvCxnSpPr/>
          <p:nvPr/>
        </p:nvCxnSpPr>
        <p:spPr>
          <a:xfrm flipV="1">
            <a:off x="2109620" y="3902183"/>
            <a:ext cx="2104560" cy="84325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3" name="文本框 272"/>
          <p:cNvSpPr txBox="1"/>
          <p:nvPr/>
        </p:nvSpPr>
        <p:spPr>
          <a:xfrm>
            <a:off x="3673255" y="3485131"/>
            <a:ext cx="123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虚拟点光源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4" name="直接连接符 273"/>
          <p:cNvCxnSpPr>
            <a:endCxn id="275" idx="2"/>
          </p:cNvCxnSpPr>
          <p:nvPr/>
        </p:nvCxnSpPr>
        <p:spPr>
          <a:xfrm flipH="1" flipV="1">
            <a:off x="2621536" y="3636937"/>
            <a:ext cx="55622" cy="44340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75" name="文本框 274"/>
          <p:cNvSpPr txBox="1"/>
          <p:nvPr/>
        </p:nvSpPr>
        <p:spPr>
          <a:xfrm>
            <a:off x="1995339" y="3359938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直接光照</a:t>
            </a:r>
          </a:p>
        </p:txBody>
      </p:sp>
      <p:cxnSp>
        <p:nvCxnSpPr>
          <p:cNvPr id="276" name="直接连接符 275"/>
          <p:cNvCxnSpPr>
            <a:endCxn id="277" idx="0"/>
          </p:cNvCxnSpPr>
          <p:nvPr/>
        </p:nvCxnSpPr>
        <p:spPr>
          <a:xfrm>
            <a:off x="3803870" y="4422822"/>
            <a:ext cx="63140" cy="5031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77" name="文本框 276"/>
          <p:cNvSpPr txBox="1"/>
          <p:nvPr/>
        </p:nvSpPr>
        <p:spPr>
          <a:xfrm>
            <a:off x="3431563" y="4925948"/>
            <a:ext cx="87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间接光照</a:t>
            </a:r>
          </a:p>
        </p:txBody>
      </p:sp>
      <p:sp>
        <p:nvSpPr>
          <p:cNvPr id="286" name="TextBox 31"/>
          <p:cNvSpPr txBox="1"/>
          <p:nvPr/>
        </p:nvSpPr>
        <p:spPr>
          <a:xfrm>
            <a:off x="5124905" y="2161659"/>
            <a:ext cx="32938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确定投影面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生成采样点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生成视点光线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获取视点光线与场景交点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计算交点处直接光照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</a:rPr>
              <a:t>计算交点处虚拟点光源辐射度</a:t>
            </a:r>
            <a:endParaRPr lang="en-US" altLang="zh-CN" sz="1600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93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8"/>
    </mc:Choice>
    <mc:Fallback xmlns="">
      <p:transition spd="slow" advTm="1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3" grpId="0"/>
      <p:bldP spid="2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15/29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：（光子映射算法）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07704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渲染预处理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355976" y="306896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渲染计算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endCxn id="2" idx="1"/>
          </p:cNvCxnSpPr>
          <p:nvPr/>
        </p:nvCxnSpPr>
        <p:spPr>
          <a:xfrm>
            <a:off x="827584" y="3392996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4" idx="1"/>
          </p:cNvCxnSpPr>
          <p:nvPr/>
        </p:nvCxnSpPr>
        <p:spPr>
          <a:xfrm>
            <a:off x="3419872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3"/>
          </p:cNvCxnSpPr>
          <p:nvPr/>
        </p:nvCxnSpPr>
        <p:spPr>
          <a:xfrm>
            <a:off x="5868144" y="339299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2"/>
          </p:cNvCxnSpPr>
          <p:nvPr/>
        </p:nvCxnSpPr>
        <p:spPr>
          <a:xfrm>
            <a:off x="2663788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27684" y="422108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获取光子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3761910" y="4221088"/>
            <a:ext cx="27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计算直接光照与间接光照</a:t>
            </a:r>
            <a:endParaRPr lang="zh-CN" altLang="en-US" sz="1400" dirty="0"/>
          </a:p>
        </p:txBody>
      </p:sp>
      <p:cxnSp>
        <p:nvCxnSpPr>
          <p:cNvPr id="46" name="直接连接符 45"/>
          <p:cNvCxnSpPr>
            <a:stCxn id="34" idx="2"/>
            <a:endCxn id="45" idx="0"/>
          </p:cNvCxnSpPr>
          <p:nvPr/>
        </p:nvCxnSpPr>
        <p:spPr>
          <a:xfrm>
            <a:off x="5112060" y="3717032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907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7"/>
    </mc:Choice>
    <mc:Fallback xmlns="">
      <p:transition spd="slow" advTm="98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16/29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403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：（光子映射算法）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83568" y="1484784"/>
            <a:ext cx="381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渲染预处理（获取光子）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6179" y="2165797"/>
            <a:ext cx="3510286" cy="29866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324035" y="2351766"/>
            <a:ext cx="481692" cy="135103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324036" y="2312625"/>
            <a:ext cx="481691" cy="534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531844" y="2245075"/>
            <a:ext cx="7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光源</a:t>
            </a:r>
            <a:endParaRPr lang="zh-CN" altLang="en-US" dirty="0"/>
          </a:p>
        </p:txBody>
      </p:sp>
      <p:cxnSp>
        <p:nvCxnSpPr>
          <p:cNvPr id="45" name="直接箭头连接符 44"/>
          <p:cNvCxnSpPr/>
          <p:nvPr/>
        </p:nvCxnSpPr>
        <p:spPr>
          <a:xfrm flipH="1">
            <a:off x="823901" y="2494786"/>
            <a:ext cx="1597687" cy="2185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1" idx="2"/>
          </p:cNvCxnSpPr>
          <p:nvPr/>
        </p:nvCxnSpPr>
        <p:spPr>
          <a:xfrm flipH="1">
            <a:off x="2571322" y="2483026"/>
            <a:ext cx="16950" cy="2669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836432" y="4673008"/>
            <a:ext cx="355451" cy="47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3022531" y="3373007"/>
            <a:ext cx="1068863" cy="990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>
            <a:endCxn id="48" idx="0"/>
          </p:cNvCxnSpPr>
          <p:nvPr/>
        </p:nvCxnSpPr>
        <p:spPr>
          <a:xfrm>
            <a:off x="2689669" y="2492122"/>
            <a:ext cx="867294" cy="880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461791" y="4276454"/>
            <a:ext cx="396101" cy="892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0"/>
          </p:cNvCxnSpPr>
          <p:nvPr/>
        </p:nvCxnSpPr>
        <p:spPr>
          <a:xfrm>
            <a:off x="3556963" y="3373007"/>
            <a:ext cx="294446" cy="914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651444" y="2492122"/>
            <a:ext cx="419991" cy="1135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48" idx="4"/>
          </p:cNvCxnSpPr>
          <p:nvPr/>
        </p:nvCxnSpPr>
        <p:spPr>
          <a:xfrm>
            <a:off x="3078569" y="3628082"/>
            <a:ext cx="478394" cy="735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3569585" y="4364431"/>
            <a:ext cx="756880" cy="429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1697420" y="2475941"/>
            <a:ext cx="814313" cy="268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05695" y="3073408"/>
            <a:ext cx="8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玻璃球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0768" y="4481879"/>
            <a:ext cx="8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光子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1531844" y="5188008"/>
            <a:ext cx="45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2242485" y="5217473"/>
            <a:ext cx="45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3233024" y="5217473"/>
            <a:ext cx="45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 smtClean="0"/>
              <a:t>4</a:t>
            </a:r>
            <a:endParaRPr lang="zh-CN" altLang="en-US" baseline="-25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402499" y="4680628"/>
            <a:ext cx="45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baseline="-25000" dirty="0"/>
              <a:t>5</a:t>
            </a:r>
            <a:endParaRPr lang="zh-CN" altLang="en-US" baseline="-25000" dirty="0"/>
          </a:p>
        </p:txBody>
      </p:sp>
      <p:sp>
        <p:nvSpPr>
          <p:cNvPr id="106" name="TextBox 31"/>
          <p:cNvSpPr txBox="1"/>
          <p:nvPr/>
        </p:nvSpPr>
        <p:spPr>
          <a:xfrm>
            <a:off x="5360522" y="2204864"/>
            <a:ext cx="3161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一维常数分段函数选择光源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发射</a:t>
            </a:r>
            <a:r>
              <a:rPr lang="zh-CN" altLang="en-US" sz="1600" dirty="0" smtClean="0"/>
              <a:t>光线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求解光线与场景交点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交点处材质为普通材质，则创建普通光子</a:t>
            </a:r>
            <a:endParaRPr lang="en-US" altLang="zh-CN" sz="16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交点处为镜面材质，则跟踪该光线，在第一个非镜面材质处创建焦散光子</a:t>
            </a:r>
            <a:r>
              <a:rPr lang="en-US" altLang="zh-CN" sz="1600" dirty="0"/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跟踪光线</a:t>
            </a:r>
            <a:endParaRPr lang="en-US" altLang="zh-CN" sz="1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2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0"/>
    </mc:Choice>
    <mc:Fallback xmlns="">
      <p:transition spd="slow" advTm="2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17/29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全局光照算法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：（光子映射算法）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83568" y="1484784"/>
            <a:ext cx="4427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渲染计算（计算直接光照与间接光照）</a:t>
            </a:r>
            <a:endParaRPr lang="en-US" altLang="zh-CN" sz="16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6" name="立方体 715"/>
          <p:cNvSpPr/>
          <p:nvPr/>
        </p:nvSpPr>
        <p:spPr>
          <a:xfrm>
            <a:off x="2293008" y="4417995"/>
            <a:ext cx="2423007" cy="750636"/>
          </a:xfrm>
          <a:prstGeom prst="cube">
            <a:avLst>
              <a:gd name="adj" fmla="val 91223"/>
            </a:avLst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7" name="图片 7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006">
            <a:off x="242251" y="3253409"/>
            <a:ext cx="509604" cy="509604"/>
          </a:xfrm>
          <a:prstGeom prst="rect">
            <a:avLst/>
          </a:prstGeom>
        </p:spPr>
      </p:pic>
      <p:sp>
        <p:nvSpPr>
          <p:cNvPr id="780" name="文本框 779"/>
          <p:cNvSpPr txBox="1"/>
          <p:nvPr/>
        </p:nvSpPr>
        <p:spPr>
          <a:xfrm>
            <a:off x="43493" y="2966706"/>
            <a:ext cx="10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Camera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81" name="文本框 780"/>
          <p:cNvSpPr txBox="1"/>
          <p:nvPr/>
        </p:nvSpPr>
        <p:spPr>
          <a:xfrm>
            <a:off x="1984255" y="2485782"/>
            <a:ext cx="64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Film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782" name="直接连接符 781"/>
          <p:cNvCxnSpPr/>
          <p:nvPr/>
        </p:nvCxnSpPr>
        <p:spPr>
          <a:xfrm flipH="1">
            <a:off x="427993" y="4581163"/>
            <a:ext cx="593615" cy="37108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783" name="文本框 782"/>
          <p:cNvSpPr txBox="1"/>
          <p:nvPr/>
        </p:nvSpPr>
        <p:spPr>
          <a:xfrm>
            <a:off x="0" y="4974706"/>
            <a:ext cx="835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</a:t>
            </a:r>
          </a:p>
        </p:txBody>
      </p:sp>
      <p:cxnSp>
        <p:nvCxnSpPr>
          <p:cNvPr id="784" name="直接连接符 783"/>
          <p:cNvCxnSpPr/>
          <p:nvPr/>
        </p:nvCxnSpPr>
        <p:spPr>
          <a:xfrm>
            <a:off x="1370491" y="4373605"/>
            <a:ext cx="27238" cy="92525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785" name="文本框 784"/>
          <p:cNvSpPr txBox="1"/>
          <p:nvPr/>
        </p:nvSpPr>
        <p:spPr>
          <a:xfrm>
            <a:off x="799036" y="5309278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像素区域采样点</a:t>
            </a:r>
          </a:p>
        </p:txBody>
      </p:sp>
      <p:grpSp>
        <p:nvGrpSpPr>
          <p:cNvPr id="786" name="组合 785"/>
          <p:cNvGrpSpPr/>
          <p:nvPr/>
        </p:nvGrpSpPr>
        <p:grpSpPr>
          <a:xfrm>
            <a:off x="2835738" y="4518256"/>
            <a:ext cx="463378" cy="480924"/>
            <a:chOff x="5205275" y="1900239"/>
            <a:chExt cx="1387932" cy="1214708"/>
          </a:xfrm>
        </p:grpSpPr>
        <p:sp>
          <p:nvSpPr>
            <p:cNvPr id="787" name="椭圆 786"/>
            <p:cNvSpPr/>
            <p:nvPr/>
          </p:nvSpPr>
          <p:spPr>
            <a:xfrm>
              <a:off x="5210039" y="2362647"/>
              <a:ext cx="1380788" cy="44484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" name="弧形 787"/>
            <p:cNvSpPr/>
            <p:nvPr/>
          </p:nvSpPr>
          <p:spPr>
            <a:xfrm>
              <a:off x="5205275" y="1900239"/>
              <a:ext cx="1387932" cy="1214708"/>
            </a:xfrm>
            <a:prstGeom prst="arc">
              <a:avLst>
                <a:gd name="adj1" fmla="val 10528603"/>
                <a:gd name="adj2" fmla="val 226594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89" name="直接箭头连接符 788"/>
          <p:cNvCxnSpPr>
            <a:stCxn id="717" idx="3"/>
          </p:cNvCxnSpPr>
          <p:nvPr/>
        </p:nvCxnSpPr>
        <p:spPr>
          <a:xfrm>
            <a:off x="706537" y="3653265"/>
            <a:ext cx="2353669" cy="111664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90" name="组合 789"/>
          <p:cNvGrpSpPr/>
          <p:nvPr/>
        </p:nvGrpSpPr>
        <p:grpSpPr>
          <a:xfrm>
            <a:off x="3527924" y="4435645"/>
            <a:ext cx="463378" cy="480924"/>
            <a:chOff x="5205275" y="1900239"/>
            <a:chExt cx="1387932" cy="1214708"/>
          </a:xfrm>
        </p:grpSpPr>
        <p:sp>
          <p:nvSpPr>
            <p:cNvPr id="791" name="椭圆 790"/>
            <p:cNvSpPr/>
            <p:nvPr/>
          </p:nvSpPr>
          <p:spPr>
            <a:xfrm>
              <a:off x="5210039" y="2362647"/>
              <a:ext cx="1380788" cy="44484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2" name="弧形 791"/>
            <p:cNvSpPr/>
            <p:nvPr/>
          </p:nvSpPr>
          <p:spPr>
            <a:xfrm>
              <a:off x="5205275" y="1900239"/>
              <a:ext cx="1387932" cy="1214708"/>
            </a:xfrm>
            <a:prstGeom prst="arc">
              <a:avLst>
                <a:gd name="adj1" fmla="val 10528603"/>
                <a:gd name="adj2" fmla="val 226594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94" name="直接连接符 793"/>
          <p:cNvCxnSpPr>
            <a:stCxn id="787" idx="4"/>
            <a:endCxn id="796" idx="0"/>
          </p:cNvCxnSpPr>
          <p:nvPr/>
        </p:nvCxnSpPr>
        <p:spPr>
          <a:xfrm>
            <a:off x="3067826" y="4877454"/>
            <a:ext cx="102175" cy="54493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795" name="直接连接符 794"/>
          <p:cNvCxnSpPr>
            <a:stCxn id="791" idx="4"/>
            <a:endCxn id="796" idx="0"/>
          </p:cNvCxnSpPr>
          <p:nvPr/>
        </p:nvCxnSpPr>
        <p:spPr>
          <a:xfrm flipH="1">
            <a:off x="3170001" y="4794843"/>
            <a:ext cx="590011" cy="62754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796" name="文本框 795"/>
          <p:cNvSpPr txBox="1"/>
          <p:nvPr/>
        </p:nvSpPr>
        <p:spPr>
          <a:xfrm>
            <a:off x="2543804" y="5422384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间接光照</a:t>
            </a:r>
          </a:p>
        </p:txBody>
      </p:sp>
      <p:pic>
        <p:nvPicPr>
          <p:cNvPr id="797" name="图片 7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972" y="2605692"/>
            <a:ext cx="722436" cy="722436"/>
          </a:xfrm>
          <a:prstGeom prst="rect">
            <a:avLst/>
          </a:prstGeom>
        </p:spPr>
      </p:pic>
      <p:sp>
        <p:nvSpPr>
          <p:cNvPr id="798" name="文本框 797"/>
          <p:cNvSpPr txBox="1"/>
          <p:nvPr/>
        </p:nvSpPr>
        <p:spPr>
          <a:xfrm>
            <a:off x="3034365" y="2287611"/>
            <a:ext cx="7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光源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799" name="直接箭头连接符 798"/>
          <p:cNvCxnSpPr>
            <a:endCxn id="797" idx="2"/>
          </p:cNvCxnSpPr>
          <p:nvPr/>
        </p:nvCxnSpPr>
        <p:spPr>
          <a:xfrm flipH="1" flipV="1">
            <a:off x="3411190" y="3328128"/>
            <a:ext cx="351954" cy="135613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0" name="直接箭头连接符 799"/>
          <p:cNvCxnSpPr>
            <a:endCxn id="797" idx="2"/>
          </p:cNvCxnSpPr>
          <p:nvPr/>
        </p:nvCxnSpPr>
        <p:spPr>
          <a:xfrm flipV="1">
            <a:off x="3053653" y="3328128"/>
            <a:ext cx="357537" cy="143857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1" name="直接连接符 800"/>
          <p:cNvCxnSpPr>
            <a:endCxn id="802" idx="2"/>
          </p:cNvCxnSpPr>
          <p:nvPr/>
        </p:nvCxnSpPr>
        <p:spPr>
          <a:xfrm flipV="1">
            <a:off x="3581672" y="3819701"/>
            <a:ext cx="455715" cy="24502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802" name="文本框 801"/>
          <p:cNvSpPr txBox="1"/>
          <p:nvPr/>
        </p:nvSpPr>
        <p:spPr>
          <a:xfrm>
            <a:off x="3411190" y="3542702"/>
            <a:ext cx="125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直接光照</a:t>
            </a:r>
          </a:p>
        </p:txBody>
      </p:sp>
      <p:grpSp>
        <p:nvGrpSpPr>
          <p:cNvPr id="809" name="组合 808"/>
          <p:cNvGrpSpPr/>
          <p:nvPr/>
        </p:nvGrpSpPr>
        <p:grpSpPr>
          <a:xfrm>
            <a:off x="667468" y="3147129"/>
            <a:ext cx="1844734" cy="1916505"/>
            <a:chOff x="667468" y="3147129"/>
            <a:chExt cx="1844734" cy="1916505"/>
          </a:xfrm>
          <a:scene3d>
            <a:camera prst="isometricRightUp"/>
            <a:lightRig rig="threePt" dir="t"/>
          </a:scene3d>
        </p:grpSpPr>
        <p:grpSp>
          <p:nvGrpSpPr>
            <p:cNvPr id="718" name="组合 717"/>
            <p:cNvGrpSpPr/>
            <p:nvPr/>
          </p:nvGrpSpPr>
          <p:grpSpPr>
            <a:xfrm>
              <a:off x="667468" y="3147129"/>
              <a:ext cx="1844734" cy="1916505"/>
              <a:chOff x="3847071" y="2325841"/>
              <a:chExt cx="1844734" cy="1916505"/>
            </a:xfrm>
          </p:grpSpPr>
          <p:sp>
            <p:nvSpPr>
              <p:cNvPr id="719" name="矩形 718"/>
              <p:cNvSpPr/>
              <p:nvPr/>
            </p:nvSpPr>
            <p:spPr>
              <a:xfrm>
                <a:off x="3848374" y="2327296"/>
                <a:ext cx="1843431" cy="1913595"/>
              </a:xfrm>
              <a:prstGeom prst="rect">
                <a:avLst/>
              </a:prstGeom>
              <a:no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0" name="矩形 719"/>
              <p:cNvSpPr/>
              <p:nvPr/>
            </p:nvSpPr>
            <p:spPr>
              <a:xfrm>
                <a:off x="3848374" y="2327296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" name="矩形 720"/>
              <p:cNvSpPr/>
              <p:nvPr/>
            </p:nvSpPr>
            <p:spPr>
              <a:xfrm>
                <a:off x="4111511" y="2327296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2" name="矩形 721"/>
              <p:cNvSpPr/>
              <p:nvPr/>
            </p:nvSpPr>
            <p:spPr>
              <a:xfrm>
                <a:off x="4375739" y="232601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3" name="矩形 722"/>
              <p:cNvSpPr/>
              <p:nvPr/>
            </p:nvSpPr>
            <p:spPr>
              <a:xfrm>
                <a:off x="4638884" y="232602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4" name="矩形 723"/>
              <p:cNvSpPr/>
              <p:nvPr/>
            </p:nvSpPr>
            <p:spPr>
              <a:xfrm>
                <a:off x="4902024" y="232602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5" name="矩形 724"/>
              <p:cNvSpPr/>
              <p:nvPr/>
            </p:nvSpPr>
            <p:spPr>
              <a:xfrm>
                <a:off x="5166256" y="2327122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6" name="矩形 725"/>
              <p:cNvSpPr/>
              <p:nvPr/>
            </p:nvSpPr>
            <p:spPr>
              <a:xfrm>
                <a:off x="5428668" y="232584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7" name="矩形 726"/>
              <p:cNvSpPr/>
              <p:nvPr/>
            </p:nvSpPr>
            <p:spPr>
              <a:xfrm>
                <a:off x="3847095" y="256577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8" name="矩形 727"/>
              <p:cNvSpPr/>
              <p:nvPr/>
            </p:nvSpPr>
            <p:spPr>
              <a:xfrm>
                <a:off x="4110232" y="256577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9" name="矩形 728"/>
              <p:cNvSpPr/>
              <p:nvPr/>
            </p:nvSpPr>
            <p:spPr>
              <a:xfrm>
                <a:off x="4374460" y="256449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0" name="矩形 729"/>
              <p:cNvSpPr/>
              <p:nvPr/>
            </p:nvSpPr>
            <p:spPr>
              <a:xfrm>
                <a:off x="4637605" y="256450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1" name="矩形 730"/>
              <p:cNvSpPr/>
              <p:nvPr/>
            </p:nvSpPr>
            <p:spPr>
              <a:xfrm>
                <a:off x="4900745" y="2564502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2" name="矩形 731"/>
              <p:cNvSpPr/>
              <p:nvPr/>
            </p:nvSpPr>
            <p:spPr>
              <a:xfrm>
                <a:off x="5164977" y="256560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3" name="矩形 732"/>
              <p:cNvSpPr/>
              <p:nvPr/>
            </p:nvSpPr>
            <p:spPr>
              <a:xfrm>
                <a:off x="5427389" y="2564322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4" name="矩形 733"/>
              <p:cNvSpPr/>
              <p:nvPr/>
            </p:nvSpPr>
            <p:spPr>
              <a:xfrm>
                <a:off x="3847093" y="280628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5" name="矩形 734"/>
              <p:cNvSpPr/>
              <p:nvPr/>
            </p:nvSpPr>
            <p:spPr>
              <a:xfrm>
                <a:off x="4110230" y="280628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6" name="矩形 735"/>
              <p:cNvSpPr/>
              <p:nvPr/>
            </p:nvSpPr>
            <p:spPr>
              <a:xfrm>
                <a:off x="4374458" y="2805005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7" name="矩形 736"/>
              <p:cNvSpPr/>
              <p:nvPr/>
            </p:nvSpPr>
            <p:spPr>
              <a:xfrm>
                <a:off x="4637603" y="280500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8" name="矩形 737"/>
              <p:cNvSpPr/>
              <p:nvPr/>
            </p:nvSpPr>
            <p:spPr>
              <a:xfrm>
                <a:off x="4900743" y="280500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9" name="矩形 738"/>
              <p:cNvSpPr/>
              <p:nvPr/>
            </p:nvSpPr>
            <p:spPr>
              <a:xfrm>
                <a:off x="5164975" y="280611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0" name="矩形 739"/>
              <p:cNvSpPr/>
              <p:nvPr/>
            </p:nvSpPr>
            <p:spPr>
              <a:xfrm>
                <a:off x="5427387" y="280482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1" name="矩形 740"/>
              <p:cNvSpPr/>
              <p:nvPr/>
            </p:nvSpPr>
            <p:spPr>
              <a:xfrm>
                <a:off x="3847087" y="304441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2" name="矩形 741"/>
              <p:cNvSpPr/>
              <p:nvPr/>
            </p:nvSpPr>
            <p:spPr>
              <a:xfrm>
                <a:off x="4110224" y="304441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3" name="矩形 742"/>
              <p:cNvSpPr/>
              <p:nvPr/>
            </p:nvSpPr>
            <p:spPr>
              <a:xfrm>
                <a:off x="4374452" y="304313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4" name="矩形 743"/>
              <p:cNvSpPr/>
              <p:nvPr/>
            </p:nvSpPr>
            <p:spPr>
              <a:xfrm>
                <a:off x="4637597" y="304313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5" name="矩形 744"/>
              <p:cNvSpPr/>
              <p:nvPr/>
            </p:nvSpPr>
            <p:spPr>
              <a:xfrm>
                <a:off x="4900737" y="3043135"/>
                <a:ext cx="263137" cy="23828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6" name="矩形 745"/>
              <p:cNvSpPr/>
              <p:nvPr/>
            </p:nvSpPr>
            <p:spPr>
              <a:xfrm>
                <a:off x="5164969" y="3044236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7" name="矩形 746"/>
              <p:cNvSpPr/>
              <p:nvPr/>
            </p:nvSpPr>
            <p:spPr>
              <a:xfrm>
                <a:off x="5427381" y="3042955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8" name="矩形 747"/>
              <p:cNvSpPr/>
              <p:nvPr/>
            </p:nvSpPr>
            <p:spPr>
              <a:xfrm>
                <a:off x="3847083" y="3282537"/>
                <a:ext cx="263137" cy="23828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9" name="矩形 748"/>
              <p:cNvSpPr/>
              <p:nvPr/>
            </p:nvSpPr>
            <p:spPr>
              <a:xfrm>
                <a:off x="4110220" y="328253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0" name="矩形 749"/>
              <p:cNvSpPr/>
              <p:nvPr/>
            </p:nvSpPr>
            <p:spPr>
              <a:xfrm>
                <a:off x="4374448" y="3281258"/>
                <a:ext cx="263137" cy="23828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1" name="矩形 750"/>
              <p:cNvSpPr/>
              <p:nvPr/>
            </p:nvSpPr>
            <p:spPr>
              <a:xfrm>
                <a:off x="4637593" y="328126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2" name="矩形 751"/>
              <p:cNvSpPr/>
              <p:nvPr/>
            </p:nvSpPr>
            <p:spPr>
              <a:xfrm>
                <a:off x="4900733" y="3281262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3" name="矩形 752"/>
              <p:cNvSpPr/>
              <p:nvPr/>
            </p:nvSpPr>
            <p:spPr>
              <a:xfrm>
                <a:off x="5164965" y="328236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4" name="矩形 753"/>
              <p:cNvSpPr/>
              <p:nvPr/>
            </p:nvSpPr>
            <p:spPr>
              <a:xfrm>
                <a:off x="5427377" y="3281082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5" name="矩形 754"/>
              <p:cNvSpPr/>
              <p:nvPr/>
            </p:nvSpPr>
            <p:spPr>
              <a:xfrm>
                <a:off x="3847077" y="352304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6" name="矩形 755"/>
              <p:cNvSpPr/>
              <p:nvPr/>
            </p:nvSpPr>
            <p:spPr>
              <a:xfrm>
                <a:off x="4110214" y="352304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7" name="矩形 756"/>
              <p:cNvSpPr/>
              <p:nvPr/>
            </p:nvSpPr>
            <p:spPr>
              <a:xfrm>
                <a:off x="4374442" y="352176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8" name="矩形 757"/>
              <p:cNvSpPr/>
              <p:nvPr/>
            </p:nvSpPr>
            <p:spPr>
              <a:xfrm>
                <a:off x="4637587" y="352176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9" name="矩形 758"/>
              <p:cNvSpPr/>
              <p:nvPr/>
            </p:nvSpPr>
            <p:spPr>
              <a:xfrm>
                <a:off x="4900727" y="352176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0" name="矩形 759"/>
              <p:cNvSpPr/>
              <p:nvPr/>
            </p:nvSpPr>
            <p:spPr>
              <a:xfrm>
                <a:off x="5164959" y="352286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1" name="矩形 760"/>
              <p:cNvSpPr/>
              <p:nvPr/>
            </p:nvSpPr>
            <p:spPr>
              <a:xfrm>
                <a:off x="5427371" y="352158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2" name="矩形 761"/>
              <p:cNvSpPr/>
              <p:nvPr/>
            </p:nvSpPr>
            <p:spPr>
              <a:xfrm>
                <a:off x="3847077" y="376593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3" name="矩形 762"/>
              <p:cNvSpPr/>
              <p:nvPr/>
            </p:nvSpPr>
            <p:spPr>
              <a:xfrm>
                <a:off x="4110214" y="376593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4" name="矩形 763"/>
              <p:cNvSpPr/>
              <p:nvPr/>
            </p:nvSpPr>
            <p:spPr>
              <a:xfrm>
                <a:off x="4374442" y="376465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5" name="矩形 764"/>
              <p:cNvSpPr/>
              <p:nvPr/>
            </p:nvSpPr>
            <p:spPr>
              <a:xfrm>
                <a:off x="4637587" y="3764657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6" name="矩形 765"/>
              <p:cNvSpPr/>
              <p:nvPr/>
            </p:nvSpPr>
            <p:spPr>
              <a:xfrm>
                <a:off x="4900727" y="376465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7" name="矩形 766"/>
              <p:cNvSpPr/>
              <p:nvPr/>
            </p:nvSpPr>
            <p:spPr>
              <a:xfrm>
                <a:off x="5164959" y="376575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8" name="矩形 767"/>
              <p:cNvSpPr/>
              <p:nvPr/>
            </p:nvSpPr>
            <p:spPr>
              <a:xfrm>
                <a:off x="5427371" y="3764478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9" name="矩形 768"/>
              <p:cNvSpPr/>
              <p:nvPr/>
            </p:nvSpPr>
            <p:spPr>
              <a:xfrm>
                <a:off x="3847071" y="400405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0" name="矩形 769"/>
              <p:cNvSpPr/>
              <p:nvPr/>
            </p:nvSpPr>
            <p:spPr>
              <a:xfrm>
                <a:off x="4110208" y="4004059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1" name="矩形 770"/>
              <p:cNvSpPr/>
              <p:nvPr/>
            </p:nvSpPr>
            <p:spPr>
              <a:xfrm>
                <a:off x="4374436" y="400278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2" name="矩形 771"/>
              <p:cNvSpPr/>
              <p:nvPr/>
            </p:nvSpPr>
            <p:spPr>
              <a:xfrm>
                <a:off x="4637581" y="4002783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3" name="矩形 772"/>
              <p:cNvSpPr/>
              <p:nvPr/>
            </p:nvSpPr>
            <p:spPr>
              <a:xfrm>
                <a:off x="4900721" y="400278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4" name="矩形 773"/>
              <p:cNvSpPr/>
              <p:nvPr/>
            </p:nvSpPr>
            <p:spPr>
              <a:xfrm>
                <a:off x="5164953" y="4003885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5" name="矩形 774"/>
              <p:cNvSpPr/>
              <p:nvPr/>
            </p:nvSpPr>
            <p:spPr>
              <a:xfrm>
                <a:off x="5427365" y="4002604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7" name="流程图: 联系 806"/>
            <p:cNvSpPr/>
            <p:nvPr/>
          </p:nvSpPr>
          <p:spPr>
            <a:xfrm>
              <a:off x="1883169" y="414947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8" name="流程图: 联系 807"/>
            <p:cNvSpPr/>
            <p:nvPr/>
          </p:nvSpPr>
          <p:spPr>
            <a:xfrm>
              <a:off x="1783120" y="4235257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93" name="直接箭头连接符 792"/>
          <p:cNvCxnSpPr>
            <a:stCxn id="717" idx="3"/>
          </p:cNvCxnSpPr>
          <p:nvPr/>
        </p:nvCxnSpPr>
        <p:spPr>
          <a:xfrm>
            <a:off x="706537" y="3653265"/>
            <a:ext cx="3068815" cy="102788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TextBox 31"/>
          <p:cNvSpPr txBox="1"/>
          <p:nvPr/>
        </p:nvSpPr>
        <p:spPr>
          <a:xfrm>
            <a:off x="5220072" y="2161659"/>
            <a:ext cx="32938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确定投影面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生成采样点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生成视点光线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获取视点光线与场景交点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计算交点处直接光照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</a:rPr>
              <a:t>计算交点附近光子的辐射度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1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4"/>
    </mc:Choice>
    <mc:Fallback xmlns="">
      <p:transition spd="slow" advTm="1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7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7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7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7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7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98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8"/>
    </mc:Choice>
    <mc:Fallback xmlns="">
      <p:transition spd="slow" advTm="508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 185"/>
          <p:cNvSpPr/>
          <p:nvPr/>
        </p:nvSpPr>
        <p:spPr>
          <a:xfrm>
            <a:off x="1020094" y="4179937"/>
            <a:ext cx="1584830" cy="19053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完整图像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18/29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并行渲染算法：（基于像素划分的并行渲染方法）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043608" y="2925120"/>
            <a:ext cx="1581043" cy="1916329"/>
            <a:chOff x="1043608" y="2925120"/>
            <a:chExt cx="1581043" cy="1916329"/>
          </a:xfrm>
        </p:grpSpPr>
        <p:sp>
          <p:nvSpPr>
            <p:cNvPr id="10" name="矩形 9"/>
            <p:cNvSpPr/>
            <p:nvPr/>
          </p:nvSpPr>
          <p:spPr>
            <a:xfrm>
              <a:off x="1044911" y="2926399"/>
              <a:ext cx="1578399" cy="191359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44911" y="292639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08048" y="292639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72276" y="292512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35421" y="292512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98561" y="292512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62793" y="2926225"/>
              <a:ext cx="26051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43632" y="31648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06769" y="31648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570997" y="316360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34142" y="316360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97282" y="316360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361514" y="316470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43630" y="34053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306767" y="34053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570995" y="340410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834140" y="340411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097280" y="340411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61512" y="34052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3624" y="36435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06761" y="36435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70989" y="364223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834134" y="364223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097274" y="3642238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361506" y="364333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43620" y="3881640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06757" y="388164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570985" y="3880361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834130" y="388036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97270" y="388036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361502" y="388146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43614" y="412214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306751" y="412214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570979" y="412086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834124" y="412087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097264" y="412087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61496" y="412197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43614" y="43650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06751" y="43650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570979" y="436375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834124" y="436376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097264" y="43637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361496" y="43648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043608" y="46031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306745" y="46031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570973" y="460188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834118" y="460188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097258" y="46018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361490" y="460298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39552" y="3880361"/>
            <a:ext cx="2880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1834110" y="2565080"/>
            <a:ext cx="0" cy="2520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042131" y="2926285"/>
            <a:ext cx="790613" cy="953856"/>
            <a:chOff x="3323250" y="2687277"/>
            <a:chExt cx="790613" cy="953856"/>
          </a:xfrm>
        </p:grpSpPr>
        <p:sp>
          <p:nvSpPr>
            <p:cNvPr id="83" name="矩形 82"/>
            <p:cNvSpPr/>
            <p:nvPr/>
          </p:nvSpPr>
          <p:spPr>
            <a:xfrm>
              <a:off x="3323261" y="340284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3586401" y="3402846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850726" y="3401661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3323254" y="316471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586394" y="3164719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850719" y="3163534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323250" y="29265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586390" y="292659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3850715" y="292540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3323253" y="26884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586393" y="268846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3850718" y="268727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838260" y="2926701"/>
            <a:ext cx="790613" cy="953856"/>
            <a:chOff x="3323250" y="2687277"/>
            <a:chExt cx="790613" cy="953856"/>
          </a:xfrm>
        </p:grpSpPr>
        <p:sp>
          <p:nvSpPr>
            <p:cNvPr id="107" name="矩形 106"/>
            <p:cNvSpPr/>
            <p:nvPr/>
          </p:nvSpPr>
          <p:spPr>
            <a:xfrm>
              <a:off x="3323261" y="340284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3586401" y="3402846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850726" y="3401661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323254" y="316471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3586394" y="3164719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850719" y="3163534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323250" y="29265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586390" y="292659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850715" y="292540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3323253" y="26884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586393" y="268846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850718" y="268727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038847" y="3876525"/>
            <a:ext cx="790613" cy="953856"/>
            <a:chOff x="3323250" y="2687277"/>
            <a:chExt cx="790613" cy="953856"/>
          </a:xfrm>
        </p:grpSpPr>
        <p:sp>
          <p:nvSpPr>
            <p:cNvPr id="120" name="矩形 119"/>
            <p:cNvSpPr/>
            <p:nvPr/>
          </p:nvSpPr>
          <p:spPr>
            <a:xfrm>
              <a:off x="3323261" y="340284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3586401" y="3402846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3850726" y="3401661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3323254" y="316471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586394" y="3164719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850719" y="3163534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3323250" y="29265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3586390" y="292659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3850715" y="292540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3323253" y="26884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586393" y="268846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3850718" y="268727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836624" y="3878178"/>
            <a:ext cx="790613" cy="953856"/>
            <a:chOff x="3323250" y="2687277"/>
            <a:chExt cx="790613" cy="953856"/>
          </a:xfrm>
        </p:grpSpPr>
        <p:sp>
          <p:nvSpPr>
            <p:cNvPr id="133" name="矩形 132"/>
            <p:cNvSpPr/>
            <p:nvPr/>
          </p:nvSpPr>
          <p:spPr>
            <a:xfrm>
              <a:off x="3323261" y="340284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586401" y="3402846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3850726" y="3401661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323254" y="316471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3586394" y="3164719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50719" y="3163534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3323250" y="29265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3586390" y="292659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3850715" y="292540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3323253" y="26884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3586393" y="2688462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3850718" y="2687277"/>
              <a:ext cx="263137" cy="23828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5" name="矩形 144"/>
          <p:cNvSpPr/>
          <p:nvPr/>
        </p:nvSpPr>
        <p:spPr>
          <a:xfrm>
            <a:off x="126172" y="2828808"/>
            <a:ext cx="792088" cy="952671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渲染结果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990011" y="2828807"/>
            <a:ext cx="792088" cy="952671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渲染</a:t>
            </a:r>
            <a:r>
              <a:rPr lang="zh-CN" altLang="en-US" dirty="0" smtClean="0">
                <a:solidFill>
                  <a:schemeClr val="tx1"/>
                </a:solidFill>
              </a:rPr>
              <a:t>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863931" y="2829513"/>
            <a:ext cx="792088" cy="952671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渲染</a:t>
            </a:r>
            <a:r>
              <a:rPr lang="zh-CN" altLang="en-US" dirty="0" smtClean="0">
                <a:solidFill>
                  <a:schemeClr val="tx1"/>
                </a:solidFill>
              </a:rPr>
              <a:t>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711536" y="2828806"/>
            <a:ext cx="792088" cy="952671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渲染</a:t>
            </a:r>
            <a:r>
              <a:rPr lang="zh-CN" altLang="en-US" dirty="0" smtClean="0">
                <a:solidFill>
                  <a:schemeClr val="tx1"/>
                </a:solidFill>
              </a:rPr>
              <a:t>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5" name="直接箭头连接符 154"/>
          <p:cNvCxnSpPr>
            <a:endCxn id="146" idx="0"/>
          </p:cNvCxnSpPr>
          <p:nvPr/>
        </p:nvCxnSpPr>
        <p:spPr>
          <a:xfrm>
            <a:off x="1384719" y="2551502"/>
            <a:ext cx="1336" cy="27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145" idx="2"/>
          </p:cNvCxnSpPr>
          <p:nvPr/>
        </p:nvCxnSpPr>
        <p:spPr>
          <a:xfrm>
            <a:off x="522216" y="3781479"/>
            <a:ext cx="859640" cy="170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146" idx="2"/>
          </p:cNvCxnSpPr>
          <p:nvPr/>
        </p:nvCxnSpPr>
        <p:spPr>
          <a:xfrm>
            <a:off x="1386055" y="3781478"/>
            <a:ext cx="21311" cy="868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147" idx="2"/>
          </p:cNvCxnSpPr>
          <p:nvPr/>
        </p:nvCxnSpPr>
        <p:spPr>
          <a:xfrm flipH="1">
            <a:off x="2230608" y="3782184"/>
            <a:ext cx="29367" cy="87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48" idx="2"/>
          </p:cNvCxnSpPr>
          <p:nvPr/>
        </p:nvCxnSpPr>
        <p:spPr>
          <a:xfrm flipH="1">
            <a:off x="2170236" y="3781477"/>
            <a:ext cx="937344" cy="170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/>
          <p:nvPr/>
        </p:nvCxnSpPr>
        <p:spPr>
          <a:xfrm>
            <a:off x="530013" y="2551501"/>
            <a:ext cx="1336" cy="27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/>
          <p:nvPr/>
        </p:nvCxnSpPr>
        <p:spPr>
          <a:xfrm>
            <a:off x="2248588" y="2541978"/>
            <a:ext cx="1336" cy="27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3115695" y="2546739"/>
            <a:ext cx="1336" cy="27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31"/>
          <p:cNvSpPr txBox="1"/>
          <p:nvPr/>
        </p:nvSpPr>
        <p:spPr>
          <a:xfrm>
            <a:off x="4712565" y="2828806"/>
            <a:ext cx="3161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按像素区域划分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生成渲染任务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并行</a:t>
            </a:r>
            <a:r>
              <a:rPr lang="zh-CN" altLang="en-US" sz="1600" dirty="0" smtClean="0"/>
              <a:t>渲染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按像素区域组合</a:t>
            </a:r>
            <a:endParaRPr lang="en-US" altLang="zh-CN" sz="1600" dirty="0" smtClean="0"/>
          </a:p>
        </p:txBody>
      </p:sp>
      <p:cxnSp>
        <p:nvCxnSpPr>
          <p:cNvPr id="188" name="直接连接符 187"/>
          <p:cNvCxnSpPr>
            <a:stCxn id="186" idx="1"/>
            <a:endCxn id="186" idx="3"/>
          </p:cNvCxnSpPr>
          <p:nvPr/>
        </p:nvCxnSpPr>
        <p:spPr>
          <a:xfrm>
            <a:off x="1020094" y="5132608"/>
            <a:ext cx="158483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86" idx="0"/>
            <a:endCxn id="186" idx="2"/>
          </p:cNvCxnSpPr>
          <p:nvPr/>
        </p:nvCxnSpPr>
        <p:spPr>
          <a:xfrm>
            <a:off x="1812509" y="4179937"/>
            <a:ext cx="0" cy="1905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0592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7"/>
    </mc:Choice>
    <mc:Fallback xmlns="">
      <p:transition spd="slow" advTm="32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-0.00382 -0.1939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969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00382 -0.1942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97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62 L -0.09792 -0.3326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671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0967 -0.3333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9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19/29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并行渲染算法：（基于场景划分的并行渲染方法）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0" name="组合 299"/>
          <p:cNvGrpSpPr/>
          <p:nvPr/>
        </p:nvGrpSpPr>
        <p:grpSpPr>
          <a:xfrm>
            <a:off x="1310650" y="2736807"/>
            <a:ext cx="1581043" cy="1916329"/>
            <a:chOff x="1043608" y="2925120"/>
            <a:chExt cx="1581043" cy="1916329"/>
          </a:xfrm>
        </p:grpSpPr>
        <p:sp>
          <p:nvSpPr>
            <p:cNvPr id="301" name="矩形 300"/>
            <p:cNvSpPr/>
            <p:nvPr/>
          </p:nvSpPr>
          <p:spPr>
            <a:xfrm>
              <a:off x="1044911" y="2926399"/>
              <a:ext cx="1578399" cy="191359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矩形 301"/>
            <p:cNvSpPr/>
            <p:nvPr/>
          </p:nvSpPr>
          <p:spPr>
            <a:xfrm>
              <a:off x="1044911" y="292639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矩形 302"/>
            <p:cNvSpPr/>
            <p:nvPr/>
          </p:nvSpPr>
          <p:spPr>
            <a:xfrm>
              <a:off x="1308048" y="292639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1572276" y="292512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1835421" y="292512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2098561" y="292512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2362793" y="2926225"/>
              <a:ext cx="26051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矩形 307"/>
            <p:cNvSpPr/>
            <p:nvPr/>
          </p:nvSpPr>
          <p:spPr>
            <a:xfrm>
              <a:off x="1043632" y="31648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矩形 308"/>
            <p:cNvSpPr/>
            <p:nvPr/>
          </p:nvSpPr>
          <p:spPr>
            <a:xfrm>
              <a:off x="1306769" y="316488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矩形 309"/>
            <p:cNvSpPr/>
            <p:nvPr/>
          </p:nvSpPr>
          <p:spPr>
            <a:xfrm>
              <a:off x="1570997" y="316360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1834142" y="316360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矩形 311"/>
            <p:cNvSpPr/>
            <p:nvPr/>
          </p:nvSpPr>
          <p:spPr>
            <a:xfrm>
              <a:off x="2097282" y="316360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2361514" y="316470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1043630" y="34053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1306767" y="34053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1570995" y="340410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1834140" y="340411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2097280" y="340411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>
              <a:off x="2361512" y="34052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43624" y="36435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1306761" y="364351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1570989" y="364223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1834134" y="364223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2097274" y="3642238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2361506" y="364333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1043620" y="3881640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1306757" y="388164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矩形 327"/>
            <p:cNvSpPr/>
            <p:nvPr/>
          </p:nvSpPr>
          <p:spPr>
            <a:xfrm>
              <a:off x="1570985" y="3880361"/>
              <a:ext cx="263137" cy="23828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矩形 328"/>
            <p:cNvSpPr/>
            <p:nvPr/>
          </p:nvSpPr>
          <p:spPr>
            <a:xfrm>
              <a:off x="1834130" y="388036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矩形 329"/>
            <p:cNvSpPr/>
            <p:nvPr/>
          </p:nvSpPr>
          <p:spPr>
            <a:xfrm>
              <a:off x="2097270" y="388036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矩形 330"/>
            <p:cNvSpPr/>
            <p:nvPr/>
          </p:nvSpPr>
          <p:spPr>
            <a:xfrm>
              <a:off x="2361502" y="388146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矩形 331"/>
            <p:cNvSpPr/>
            <p:nvPr/>
          </p:nvSpPr>
          <p:spPr>
            <a:xfrm>
              <a:off x="1043614" y="412214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>
              <a:off x="1306751" y="412214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矩形 333"/>
            <p:cNvSpPr/>
            <p:nvPr/>
          </p:nvSpPr>
          <p:spPr>
            <a:xfrm>
              <a:off x="1570979" y="412086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矩形 334"/>
            <p:cNvSpPr/>
            <p:nvPr/>
          </p:nvSpPr>
          <p:spPr>
            <a:xfrm>
              <a:off x="1834124" y="412087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矩形 335"/>
            <p:cNvSpPr/>
            <p:nvPr/>
          </p:nvSpPr>
          <p:spPr>
            <a:xfrm>
              <a:off x="2097264" y="412087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矩形 336"/>
            <p:cNvSpPr/>
            <p:nvPr/>
          </p:nvSpPr>
          <p:spPr>
            <a:xfrm>
              <a:off x="2361496" y="412197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3614" y="43650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1306751" y="43650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矩形 339"/>
            <p:cNvSpPr/>
            <p:nvPr/>
          </p:nvSpPr>
          <p:spPr>
            <a:xfrm>
              <a:off x="1570979" y="436375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矩形 340"/>
            <p:cNvSpPr/>
            <p:nvPr/>
          </p:nvSpPr>
          <p:spPr>
            <a:xfrm>
              <a:off x="1834124" y="436376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矩形 341"/>
            <p:cNvSpPr/>
            <p:nvPr/>
          </p:nvSpPr>
          <p:spPr>
            <a:xfrm>
              <a:off x="2097264" y="436376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2361496" y="43648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4" name="矩形 343"/>
            <p:cNvSpPr/>
            <p:nvPr/>
          </p:nvSpPr>
          <p:spPr>
            <a:xfrm>
              <a:off x="1043608" y="46031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5" name="矩形 344"/>
            <p:cNvSpPr/>
            <p:nvPr/>
          </p:nvSpPr>
          <p:spPr>
            <a:xfrm>
              <a:off x="1306745" y="460316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1570973" y="4601883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矩形 346"/>
            <p:cNvSpPr/>
            <p:nvPr/>
          </p:nvSpPr>
          <p:spPr>
            <a:xfrm>
              <a:off x="1834118" y="460188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2097258" y="460188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2361490" y="4602988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1342761" y="2785100"/>
            <a:ext cx="1512168" cy="1845176"/>
            <a:chOff x="1074088" y="2955424"/>
            <a:chExt cx="1512168" cy="1845176"/>
          </a:xfrm>
        </p:grpSpPr>
        <p:sp>
          <p:nvSpPr>
            <p:cNvPr id="367" name="流程图: 联系 366"/>
            <p:cNvSpPr/>
            <p:nvPr/>
          </p:nvSpPr>
          <p:spPr>
            <a:xfrm>
              <a:off x="1157623" y="296304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流程图: 联系 367"/>
            <p:cNvSpPr/>
            <p:nvPr/>
          </p:nvSpPr>
          <p:spPr>
            <a:xfrm>
              <a:off x="1074088" y="300938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流程图: 联系 368"/>
            <p:cNvSpPr/>
            <p:nvPr/>
          </p:nvSpPr>
          <p:spPr>
            <a:xfrm>
              <a:off x="1187624" y="306224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流程图: 联系 369"/>
            <p:cNvSpPr/>
            <p:nvPr/>
          </p:nvSpPr>
          <p:spPr>
            <a:xfrm>
              <a:off x="1422795" y="29808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流程图: 联系 370"/>
            <p:cNvSpPr/>
            <p:nvPr/>
          </p:nvSpPr>
          <p:spPr>
            <a:xfrm>
              <a:off x="1339260" y="309524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流程图: 联系 371"/>
            <p:cNvSpPr/>
            <p:nvPr/>
          </p:nvSpPr>
          <p:spPr>
            <a:xfrm>
              <a:off x="1482282" y="308000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流程图: 联系 372"/>
            <p:cNvSpPr/>
            <p:nvPr/>
          </p:nvSpPr>
          <p:spPr>
            <a:xfrm>
              <a:off x="1695587" y="295542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流程图: 联系 373"/>
            <p:cNvSpPr/>
            <p:nvPr/>
          </p:nvSpPr>
          <p:spPr>
            <a:xfrm>
              <a:off x="1612052" y="30232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流程图: 联系 374"/>
            <p:cNvSpPr/>
            <p:nvPr/>
          </p:nvSpPr>
          <p:spPr>
            <a:xfrm>
              <a:off x="1755074" y="305462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流程图: 联系 375"/>
            <p:cNvSpPr/>
            <p:nvPr/>
          </p:nvSpPr>
          <p:spPr>
            <a:xfrm>
              <a:off x="1907704" y="29731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流程图: 联系 376"/>
            <p:cNvSpPr/>
            <p:nvPr/>
          </p:nvSpPr>
          <p:spPr>
            <a:xfrm>
              <a:off x="1878219" y="309524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流程图: 联系 377"/>
            <p:cNvSpPr/>
            <p:nvPr/>
          </p:nvSpPr>
          <p:spPr>
            <a:xfrm>
              <a:off x="2021241" y="307238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流程图: 联系 378"/>
            <p:cNvSpPr/>
            <p:nvPr/>
          </p:nvSpPr>
          <p:spPr>
            <a:xfrm>
              <a:off x="2195736" y="297409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流程图: 联系 379"/>
            <p:cNvSpPr/>
            <p:nvPr/>
          </p:nvSpPr>
          <p:spPr>
            <a:xfrm>
              <a:off x="2150017" y="309524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流程图: 联系 380"/>
            <p:cNvSpPr/>
            <p:nvPr/>
          </p:nvSpPr>
          <p:spPr>
            <a:xfrm>
              <a:off x="2282985" y="3073288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流程图: 联系 381"/>
            <p:cNvSpPr/>
            <p:nvPr/>
          </p:nvSpPr>
          <p:spPr>
            <a:xfrm>
              <a:off x="2473430" y="296304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流程图: 联系 382"/>
            <p:cNvSpPr/>
            <p:nvPr/>
          </p:nvSpPr>
          <p:spPr>
            <a:xfrm>
              <a:off x="2438049" y="309524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流程图: 联系 383"/>
            <p:cNvSpPr/>
            <p:nvPr/>
          </p:nvSpPr>
          <p:spPr>
            <a:xfrm>
              <a:off x="2506628" y="303505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流程图: 联系 384"/>
            <p:cNvSpPr/>
            <p:nvPr/>
          </p:nvSpPr>
          <p:spPr>
            <a:xfrm>
              <a:off x="1157623" y="32129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流程图: 联系 385"/>
            <p:cNvSpPr/>
            <p:nvPr/>
          </p:nvSpPr>
          <p:spPr>
            <a:xfrm>
              <a:off x="1074088" y="32593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流程图: 联系 386"/>
            <p:cNvSpPr/>
            <p:nvPr/>
          </p:nvSpPr>
          <p:spPr>
            <a:xfrm>
              <a:off x="1217110" y="33121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流程图: 联系 387"/>
            <p:cNvSpPr/>
            <p:nvPr/>
          </p:nvSpPr>
          <p:spPr>
            <a:xfrm>
              <a:off x="1422795" y="32307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流程图: 联系 388"/>
            <p:cNvSpPr/>
            <p:nvPr/>
          </p:nvSpPr>
          <p:spPr>
            <a:xfrm>
              <a:off x="1362120" y="329232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流程图: 联系 389"/>
            <p:cNvSpPr/>
            <p:nvPr/>
          </p:nvSpPr>
          <p:spPr>
            <a:xfrm>
              <a:off x="1482282" y="33299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流程图: 联系 390"/>
            <p:cNvSpPr/>
            <p:nvPr/>
          </p:nvSpPr>
          <p:spPr>
            <a:xfrm>
              <a:off x="1695587" y="320535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流程图: 联系 391"/>
            <p:cNvSpPr/>
            <p:nvPr/>
          </p:nvSpPr>
          <p:spPr>
            <a:xfrm>
              <a:off x="1612052" y="32516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流程图: 联系 392"/>
            <p:cNvSpPr/>
            <p:nvPr/>
          </p:nvSpPr>
          <p:spPr>
            <a:xfrm>
              <a:off x="1755074" y="330455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流程图: 联系 393"/>
            <p:cNvSpPr/>
            <p:nvPr/>
          </p:nvSpPr>
          <p:spPr>
            <a:xfrm>
              <a:off x="1961754" y="322312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流程图: 联系 394"/>
            <p:cNvSpPr/>
            <p:nvPr/>
          </p:nvSpPr>
          <p:spPr>
            <a:xfrm>
              <a:off x="1878219" y="326946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流程图: 联系 395"/>
            <p:cNvSpPr/>
            <p:nvPr/>
          </p:nvSpPr>
          <p:spPr>
            <a:xfrm>
              <a:off x="2021241" y="33223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流程图: 联系 396"/>
            <p:cNvSpPr/>
            <p:nvPr/>
          </p:nvSpPr>
          <p:spPr>
            <a:xfrm>
              <a:off x="2223498" y="322402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流程图: 联系 397"/>
            <p:cNvSpPr/>
            <p:nvPr/>
          </p:nvSpPr>
          <p:spPr>
            <a:xfrm>
              <a:off x="2139963" y="32703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流程图: 联系 398"/>
            <p:cNvSpPr/>
            <p:nvPr/>
          </p:nvSpPr>
          <p:spPr>
            <a:xfrm>
              <a:off x="2282985" y="332322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流程图: 联系 399"/>
            <p:cNvSpPr/>
            <p:nvPr/>
          </p:nvSpPr>
          <p:spPr>
            <a:xfrm>
              <a:off x="2473430" y="32129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流程图: 联系 400"/>
            <p:cNvSpPr/>
            <p:nvPr/>
          </p:nvSpPr>
          <p:spPr>
            <a:xfrm>
              <a:off x="2389895" y="32593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流程图: 联系 401"/>
            <p:cNvSpPr/>
            <p:nvPr/>
          </p:nvSpPr>
          <p:spPr>
            <a:xfrm>
              <a:off x="2532917" y="33121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流程图: 联系 438"/>
            <p:cNvSpPr/>
            <p:nvPr/>
          </p:nvSpPr>
          <p:spPr>
            <a:xfrm>
              <a:off x="1157623" y="348729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流程图: 联系 439"/>
            <p:cNvSpPr/>
            <p:nvPr/>
          </p:nvSpPr>
          <p:spPr>
            <a:xfrm>
              <a:off x="1074088" y="349553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流程图: 联系 440"/>
            <p:cNvSpPr/>
            <p:nvPr/>
          </p:nvSpPr>
          <p:spPr>
            <a:xfrm>
              <a:off x="1217110" y="354839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流程图: 联系 441"/>
            <p:cNvSpPr/>
            <p:nvPr/>
          </p:nvSpPr>
          <p:spPr>
            <a:xfrm>
              <a:off x="1422795" y="346696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流程图: 联系 442"/>
            <p:cNvSpPr/>
            <p:nvPr/>
          </p:nvSpPr>
          <p:spPr>
            <a:xfrm>
              <a:off x="1354500" y="352092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流程图: 联系 443"/>
            <p:cNvSpPr/>
            <p:nvPr/>
          </p:nvSpPr>
          <p:spPr>
            <a:xfrm>
              <a:off x="1482282" y="35661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流程图: 联系 444"/>
            <p:cNvSpPr/>
            <p:nvPr/>
          </p:nvSpPr>
          <p:spPr>
            <a:xfrm>
              <a:off x="1695587" y="34415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流程图: 联系 445"/>
            <p:cNvSpPr/>
            <p:nvPr/>
          </p:nvSpPr>
          <p:spPr>
            <a:xfrm>
              <a:off x="1612052" y="34879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流程图: 联系 446"/>
            <p:cNvSpPr/>
            <p:nvPr/>
          </p:nvSpPr>
          <p:spPr>
            <a:xfrm>
              <a:off x="1755074" y="35407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流程图: 联系 447"/>
            <p:cNvSpPr/>
            <p:nvPr/>
          </p:nvSpPr>
          <p:spPr>
            <a:xfrm>
              <a:off x="1961754" y="34593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流程图: 联系 448"/>
            <p:cNvSpPr/>
            <p:nvPr/>
          </p:nvSpPr>
          <p:spPr>
            <a:xfrm>
              <a:off x="1878219" y="350568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流程图: 联系 449"/>
            <p:cNvSpPr/>
            <p:nvPr/>
          </p:nvSpPr>
          <p:spPr>
            <a:xfrm>
              <a:off x="1967901" y="35585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流程图: 联系 450"/>
            <p:cNvSpPr/>
            <p:nvPr/>
          </p:nvSpPr>
          <p:spPr>
            <a:xfrm>
              <a:off x="2223498" y="346024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流程图: 联系 451"/>
            <p:cNvSpPr/>
            <p:nvPr/>
          </p:nvSpPr>
          <p:spPr>
            <a:xfrm>
              <a:off x="2170443" y="35370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流程图: 联系 452"/>
            <p:cNvSpPr/>
            <p:nvPr/>
          </p:nvSpPr>
          <p:spPr>
            <a:xfrm>
              <a:off x="2282985" y="355944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流程图: 联系 453"/>
            <p:cNvSpPr/>
            <p:nvPr/>
          </p:nvSpPr>
          <p:spPr>
            <a:xfrm>
              <a:off x="2473430" y="344919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流程图: 联系 454"/>
            <p:cNvSpPr/>
            <p:nvPr/>
          </p:nvSpPr>
          <p:spPr>
            <a:xfrm>
              <a:off x="2405135" y="35260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流程图: 联系 455"/>
            <p:cNvSpPr/>
            <p:nvPr/>
          </p:nvSpPr>
          <p:spPr>
            <a:xfrm>
              <a:off x="2532917" y="354839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流程图: 联系 456"/>
            <p:cNvSpPr/>
            <p:nvPr/>
          </p:nvSpPr>
          <p:spPr>
            <a:xfrm>
              <a:off x="1157623" y="36701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流程图: 联系 457"/>
            <p:cNvSpPr/>
            <p:nvPr/>
          </p:nvSpPr>
          <p:spPr>
            <a:xfrm>
              <a:off x="1074088" y="37165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流程图: 联系 458"/>
            <p:cNvSpPr/>
            <p:nvPr/>
          </p:nvSpPr>
          <p:spPr>
            <a:xfrm>
              <a:off x="1217110" y="37693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流程图: 联系 459"/>
            <p:cNvSpPr/>
            <p:nvPr/>
          </p:nvSpPr>
          <p:spPr>
            <a:xfrm>
              <a:off x="1422795" y="36879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流程图: 联系 460"/>
            <p:cNvSpPr/>
            <p:nvPr/>
          </p:nvSpPr>
          <p:spPr>
            <a:xfrm>
              <a:off x="1362120" y="375714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流程图: 联系 461"/>
            <p:cNvSpPr/>
            <p:nvPr/>
          </p:nvSpPr>
          <p:spPr>
            <a:xfrm>
              <a:off x="1482282" y="37871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流程图: 联系 462"/>
            <p:cNvSpPr/>
            <p:nvPr/>
          </p:nvSpPr>
          <p:spPr>
            <a:xfrm>
              <a:off x="1695587" y="366255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流程图: 联系 463"/>
            <p:cNvSpPr/>
            <p:nvPr/>
          </p:nvSpPr>
          <p:spPr>
            <a:xfrm>
              <a:off x="1612052" y="37088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流程图: 联系 464"/>
            <p:cNvSpPr/>
            <p:nvPr/>
          </p:nvSpPr>
          <p:spPr>
            <a:xfrm>
              <a:off x="1755074" y="376175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流程图: 联系 465"/>
            <p:cNvSpPr/>
            <p:nvPr/>
          </p:nvSpPr>
          <p:spPr>
            <a:xfrm>
              <a:off x="1961754" y="368032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流程图: 联系 466"/>
            <p:cNvSpPr/>
            <p:nvPr/>
          </p:nvSpPr>
          <p:spPr>
            <a:xfrm>
              <a:off x="1908699" y="375714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流程图: 联系 467"/>
            <p:cNvSpPr/>
            <p:nvPr/>
          </p:nvSpPr>
          <p:spPr>
            <a:xfrm>
              <a:off x="2021241" y="37795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流程图: 联系 468"/>
            <p:cNvSpPr/>
            <p:nvPr/>
          </p:nvSpPr>
          <p:spPr>
            <a:xfrm>
              <a:off x="2223498" y="368122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流程图: 联系 469"/>
            <p:cNvSpPr/>
            <p:nvPr/>
          </p:nvSpPr>
          <p:spPr>
            <a:xfrm>
              <a:off x="2139963" y="37275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流程图: 联系 470"/>
            <p:cNvSpPr/>
            <p:nvPr/>
          </p:nvSpPr>
          <p:spPr>
            <a:xfrm>
              <a:off x="2282985" y="378042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流程图: 联系 471"/>
            <p:cNvSpPr/>
            <p:nvPr/>
          </p:nvSpPr>
          <p:spPr>
            <a:xfrm>
              <a:off x="2473430" y="36701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流程图: 联系 472"/>
            <p:cNvSpPr/>
            <p:nvPr/>
          </p:nvSpPr>
          <p:spPr>
            <a:xfrm>
              <a:off x="2389895" y="37165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流程图: 联系 473"/>
            <p:cNvSpPr/>
            <p:nvPr/>
          </p:nvSpPr>
          <p:spPr>
            <a:xfrm>
              <a:off x="2532917" y="37693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流程图: 联系 474"/>
            <p:cNvSpPr/>
            <p:nvPr/>
          </p:nvSpPr>
          <p:spPr>
            <a:xfrm>
              <a:off x="1165243" y="392163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流程图: 联系 475"/>
            <p:cNvSpPr/>
            <p:nvPr/>
          </p:nvSpPr>
          <p:spPr>
            <a:xfrm>
              <a:off x="1127428" y="399845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流程图: 联系 476"/>
            <p:cNvSpPr/>
            <p:nvPr/>
          </p:nvSpPr>
          <p:spPr>
            <a:xfrm>
              <a:off x="1224730" y="402083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流程图: 联系 477"/>
            <p:cNvSpPr/>
            <p:nvPr/>
          </p:nvSpPr>
          <p:spPr>
            <a:xfrm>
              <a:off x="1430415" y="393940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流程图: 联系 478"/>
            <p:cNvSpPr/>
            <p:nvPr/>
          </p:nvSpPr>
          <p:spPr>
            <a:xfrm>
              <a:off x="1369740" y="400098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流程图: 联系 479"/>
            <p:cNvSpPr/>
            <p:nvPr/>
          </p:nvSpPr>
          <p:spPr>
            <a:xfrm>
              <a:off x="1489902" y="403860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流程图: 联系 480"/>
            <p:cNvSpPr/>
            <p:nvPr/>
          </p:nvSpPr>
          <p:spPr>
            <a:xfrm>
              <a:off x="1703207" y="391401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流程图: 联系 481"/>
            <p:cNvSpPr/>
            <p:nvPr/>
          </p:nvSpPr>
          <p:spPr>
            <a:xfrm>
              <a:off x="1619672" y="396035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流程图: 联系 482"/>
            <p:cNvSpPr/>
            <p:nvPr/>
          </p:nvSpPr>
          <p:spPr>
            <a:xfrm>
              <a:off x="1762694" y="401321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流程图: 联系 483"/>
            <p:cNvSpPr/>
            <p:nvPr/>
          </p:nvSpPr>
          <p:spPr>
            <a:xfrm>
              <a:off x="1969374" y="393178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流程图: 联系 484"/>
            <p:cNvSpPr/>
            <p:nvPr/>
          </p:nvSpPr>
          <p:spPr>
            <a:xfrm>
              <a:off x="1908699" y="400860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流程图: 联系 485"/>
            <p:cNvSpPr/>
            <p:nvPr/>
          </p:nvSpPr>
          <p:spPr>
            <a:xfrm>
              <a:off x="2028861" y="403098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流程图: 联系 486"/>
            <p:cNvSpPr/>
            <p:nvPr/>
          </p:nvSpPr>
          <p:spPr>
            <a:xfrm>
              <a:off x="2231118" y="393268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流程图: 联系 487"/>
            <p:cNvSpPr/>
            <p:nvPr/>
          </p:nvSpPr>
          <p:spPr>
            <a:xfrm>
              <a:off x="2147583" y="39790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流程图: 联系 488"/>
            <p:cNvSpPr/>
            <p:nvPr/>
          </p:nvSpPr>
          <p:spPr>
            <a:xfrm>
              <a:off x="2290605" y="403188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流程图: 联系 489"/>
            <p:cNvSpPr/>
            <p:nvPr/>
          </p:nvSpPr>
          <p:spPr>
            <a:xfrm>
              <a:off x="2481050" y="392163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流程图: 联系 490"/>
            <p:cNvSpPr/>
            <p:nvPr/>
          </p:nvSpPr>
          <p:spPr>
            <a:xfrm>
              <a:off x="2420375" y="400607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流程图: 联系 491"/>
            <p:cNvSpPr/>
            <p:nvPr/>
          </p:nvSpPr>
          <p:spPr>
            <a:xfrm>
              <a:off x="2540537" y="402083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流程图: 联系 492"/>
            <p:cNvSpPr/>
            <p:nvPr/>
          </p:nvSpPr>
          <p:spPr>
            <a:xfrm>
              <a:off x="1165243" y="41654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流程图: 联系 493"/>
            <p:cNvSpPr/>
            <p:nvPr/>
          </p:nvSpPr>
          <p:spPr>
            <a:xfrm>
              <a:off x="1112188" y="42499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流程图: 联系 494"/>
            <p:cNvSpPr/>
            <p:nvPr/>
          </p:nvSpPr>
          <p:spPr>
            <a:xfrm>
              <a:off x="1224730" y="42646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流程图: 联系 495"/>
            <p:cNvSpPr/>
            <p:nvPr/>
          </p:nvSpPr>
          <p:spPr>
            <a:xfrm>
              <a:off x="1430415" y="41832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流程图: 联系 496"/>
            <p:cNvSpPr/>
            <p:nvPr/>
          </p:nvSpPr>
          <p:spPr>
            <a:xfrm>
              <a:off x="1362120" y="423720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流程图: 联系 497"/>
            <p:cNvSpPr/>
            <p:nvPr/>
          </p:nvSpPr>
          <p:spPr>
            <a:xfrm>
              <a:off x="1489902" y="42824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流程图: 联系 498"/>
            <p:cNvSpPr/>
            <p:nvPr/>
          </p:nvSpPr>
          <p:spPr>
            <a:xfrm>
              <a:off x="1718447" y="415785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流程图: 联系 499"/>
            <p:cNvSpPr/>
            <p:nvPr/>
          </p:nvSpPr>
          <p:spPr>
            <a:xfrm>
              <a:off x="1626529" y="42660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流程图: 联系 500"/>
            <p:cNvSpPr/>
            <p:nvPr/>
          </p:nvSpPr>
          <p:spPr>
            <a:xfrm>
              <a:off x="1724594" y="425705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流程图: 联系 501"/>
            <p:cNvSpPr/>
            <p:nvPr/>
          </p:nvSpPr>
          <p:spPr>
            <a:xfrm>
              <a:off x="1969374" y="417562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流程图: 联系 502"/>
            <p:cNvSpPr/>
            <p:nvPr/>
          </p:nvSpPr>
          <p:spPr>
            <a:xfrm>
              <a:off x="1923939" y="424482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流程图: 联系 503"/>
            <p:cNvSpPr/>
            <p:nvPr/>
          </p:nvSpPr>
          <p:spPr>
            <a:xfrm>
              <a:off x="2028861" y="42748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流程图: 联系 504"/>
            <p:cNvSpPr/>
            <p:nvPr/>
          </p:nvSpPr>
          <p:spPr>
            <a:xfrm>
              <a:off x="2231118" y="417652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流程图: 联系 505"/>
            <p:cNvSpPr/>
            <p:nvPr/>
          </p:nvSpPr>
          <p:spPr>
            <a:xfrm>
              <a:off x="2200923" y="42457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流程图: 联系 506"/>
            <p:cNvSpPr/>
            <p:nvPr/>
          </p:nvSpPr>
          <p:spPr>
            <a:xfrm>
              <a:off x="2290605" y="427572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流程图: 联系 507"/>
            <p:cNvSpPr/>
            <p:nvPr/>
          </p:nvSpPr>
          <p:spPr>
            <a:xfrm>
              <a:off x="2481050" y="41654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流程图: 联系 508"/>
            <p:cNvSpPr/>
            <p:nvPr/>
          </p:nvSpPr>
          <p:spPr>
            <a:xfrm>
              <a:off x="2412755" y="423467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流程图: 联系 509"/>
            <p:cNvSpPr/>
            <p:nvPr/>
          </p:nvSpPr>
          <p:spPr>
            <a:xfrm>
              <a:off x="2517677" y="42646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流程图: 联系 510"/>
            <p:cNvSpPr/>
            <p:nvPr/>
          </p:nvSpPr>
          <p:spPr>
            <a:xfrm>
              <a:off x="1150003" y="43940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" name="流程图: 联系 511"/>
            <p:cNvSpPr/>
            <p:nvPr/>
          </p:nvSpPr>
          <p:spPr>
            <a:xfrm>
              <a:off x="1135048" y="44708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" name="流程图: 联系 512"/>
            <p:cNvSpPr/>
            <p:nvPr/>
          </p:nvSpPr>
          <p:spPr>
            <a:xfrm>
              <a:off x="1209490" y="44932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4" name="流程图: 联系 513"/>
            <p:cNvSpPr/>
            <p:nvPr/>
          </p:nvSpPr>
          <p:spPr>
            <a:xfrm>
              <a:off x="1415175" y="441184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" name="流程图: 联系 514"/>
            <p:cNvSpPr/>
            <p:nvPr/>
          </p:nvSpPr>
          <p:spPr>
            <a:xfrm>
              <a:off x="1384980" y="450390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6" name="流程图: 联系 515"/>
            <p:cNvSpPr/>
            <p:nvPr/>
          </p:nvSpPr>
          <p:spPr>
            <a:xfrm>
              <a:off x="1474662" y="451104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7" name="流程图: 联系 516"/>
            <p:cNvSpPr/>
            <p:nvPr/>
          </p:nvSpPr>
          <p:spPr>
            <a:xfrm>
              <a:off x="1687967" y="438645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" name="流程图: 联系 517"/>
            <p:cNvSpPr/>
            <p:nvPr/>
          </p:nvSpPr>
          <p:spPr>
            <a:xfrm>
              <a:off x="1642532" y="447851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9" name="流程图: 联系 518"/>
            <p:cNvSpPr/>
            <p:nvPr/>
          </p:nvSpPr>
          <p:spPr>
            <a:xfrm>
              <a:off x="1747454" y="448565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0" name="流程图: 联系 519"/>
            <p:cNvSpPr/>
            <p:nvPr/>
          </p:nvSpPr>
          <p:spPr>
            <a:xfrm>
              <a:off x="1954134" y="440422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1" name="流程图: 联系 520"/>
            <p:cNvSpPr/>
            <p:nvPr/>
          </p:nvSpPr>
          <p:spPr>
            <a:xfrm>
              <a:off x="1870599" y="445056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" name="流程图: 联系 521"/>
            <p:cNvSpPr/>
            <p:nvPr/>
          </p:nvSpPr>
          <p:spPr>
            <a:xfrm>
              <a:off x="1933993" y="450342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3" name="流程图: 联系 522"/>
            <p:cNvSpPr/>
            <p:nvPr/>
          </p:nvSpPr>
          <p:spPr>
            <a:xfrm>
              <a:off x="2215878" y="440512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4" name="流程图: 联系 523"/>
            <p:cNvSpPr/>
            <p:nvPr/>
          </p:nvSpPr>
          <p:spPr>
            <a:xfrm>
              <a:off x="2150017" y="4535409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5" name="流程图: 联系 524"/>
            <p:cNvSpPr/>
            <p:nvPr/>
          </p:nvSpPr>
          <p:spPr>
            <a:xfrm>
              <a:off x="2275365" y="450432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6" name="流程图: 联系 525"/>
            <p:cNvSpPr/>
            <p:nvPr/>
          </p:nvSpPr>
          <p:spPr>
            <a:xfrm>
              <a:off x="2465810" y="439407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7" name="流程图: 联系 526"/>
            <p:cNvSpPr/>
            <p:nvPr/>
          </p:nvSpPr>
          <p:spPr>
            <a:xfrm>
              <a:off x="2438049" y="446340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8" name="流程图: 联系 527"/>
            <p:cNvSpPr/>
            <p:nvPr/>
          </p:nvSpPr>
          <p:spPr>
            <a:xfrm>
              <a:off x="2525297" y="449327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9" name="流程图: 联系 528"/>
            <p:cNvSpPr/>
            <p:nvPr/>
          </p:nvSpPr>
          <p:spPr>
            <a:xfrm>
              <a:off x="1157623" y="463791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0" name="流程图: 联系 529"/>
            <p:cNvSpPr/>
            <p:nvPr/>
          </p:nvSpPr>
          <p:spPr>
            <a:xfrm>
              <a:off x="1119808" y="471473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1" name="流程图: 联系 530"/>
            <p:cNvSpPr/>
            <p:nvPr/>
          </p:nvSpPr>
          <p:spPr>
            <a:xfrm>
              <a:off x="1217110" y="473711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" name="流程图: 联系 531"/>
            <p:cNvSpPr/>
            <p:nvPr/>
          </p:nvSpPr>
          <p:spPr>
            <a:xfrm>
              <a:off x="1422795" y="465568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3" name="流程图: 联系 532"/>
            <p:cNvSpPr/>
            <p:nvPr/>
          </p:nvSpPr>
          <p:spPr>
            <a:xfrm>
              <a:off x="1400220" y="472488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4" name="流程图: 联系 533"/>
            <p:cNvSpPr/>
            <p:nvPr/>
          </p:nvSpPr>
          <p:spPr>
            <a:xfrm>
              <a:off x="1482282" y="475488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5" name="流程图: 联系 534"/>
            <p:cNvSpPr/>
            <p:nvPr/>
          </p:nvSpPr>
          <p:spPr>
            <a:xfrm>
              <a:off x="1695587" y="463029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6" name="流程图: 联系 535"/>
            <p:cNvSpPr/>
            <p:nvPr/>
          </p:nvSpPr>
          <p:spPr>
            <a:xfrm>
              <a:off x="1619672" y="472514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7" name="流程图: 联系 536"/>
            <p:cNvSpPr/>
            <p:nvPr/>
          </p:nvSpPr>
          <p:spPr>
            <a:xfrm>
              <a:off x="1755074" y="472949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8" name="流程图: 联系 537"/>
            <p:cNvSpPr/>
            <p:nvPr/>
          </p:nvSpPr>
          <p:spPr>
            <a:xfrm>
              <a:off x="1961754" y="4648065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9" name="流程图: 联系 538"/>
            <p:cNvSpPr/>
            <p:nvPr/>
          </p:nvSpPr>
          <p:spPr>
            <a:xfrm>
              <a:off x="1878219" y="469440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0" name="流程图: 联系 539"/>
            <p:cNvSpPr/>
            <p:nvPr/>
          </p:nvSpPr>
          <p:spPr>
            <a:xfrm>
              <a:off x="2021241" y="47472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1" name="流程图: 联系 540"/>
            <p:cNvSpPr/>
            <p:nvPr/>
          </p:nvSpPr>
          <p:spPr>
            <a:xfrm>
              <a:off x="2223498" y="464896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" name="流程图: 联系 541"/>
            <p:cNvSpPr/>
            <p:nvPr/>
          </p:nvSpPr>
          <p:spPr>
            <a:xfrm>
              <a:off x="2195736" y="4725144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" name="流程图: 联系 542"/>
            <p:cNvSpPr/>
            <p:nvPr/>
          </p:nvSpPr>
          <p:spPr>
            <a:xfrm>
              <a:off x="2282985" y="4748160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4" name="流程图: 联系 543"/>
            <p:cNvSpPr/>
            <p:nvPr/>
          </p:nvSpPr>
          <p:spPr>
            <a:xfrm>
              <a:off x="2473430" y="4637916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5" name="流程图: 联系 544"/>
            <p:cNvSpPr/>
            <p:nvPr/>
          </p:nvSpPr>
          <p:spPr>
            <a:xfrm>
              <a:off x="2405135" y="46994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6" name="流程图: 联系 545"/>
            <p:cNvSpPr/>
            <p:nvPr/>
          </p:nvSpPr>
          <p:spPr>
            <a:xfrm>
              <a:off x="2532917" y="4737112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36" name="组合 635"/>
          <p:cNvGrpSpPr/>
          <p:nvPr/>
        </p:nvGrpSpPr>
        <p:grpSpPr>
          <a:xfrm>
            <a:off x="1891335" y="2204864"/>
            <a:ext cx="529861" cy="478536"/>
            <a:chOff x="1597433" y="1412776"/>
            <a:chExt cx="529861" cy="478536"/>
          </a:xfrm>
        </p:grpSpPr>
        <p:sp>
          <p:nvSpPr>
            <p:cNvPr id="551" name="矩形 550"/>
            <p:cNvSpPr/>
            <p:nvPr/>
          </p:nvSpPr>
          <p:spPr>
            <a:xfrm>
              <a:off x="1597446" y="141277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5" name="矩形 554"/>
            <p:cNvSpPr/>
            <p:nvPr/>
          </p:nvSpPr>
          <p:spPr>
            <a:xfrm>
              <a:off x="1864157" y="14148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6" name="矩形 555"/>
            <p:cNvSpPr/>
            <p:nvPr/>
          </p:nvSpPr>
          <p:spPr>
            <a:xfrm>
              <a:off x="1597433" y="16509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7" name="矩形 556"/>
            <p:cNvSpPr/>
            <p:nvPr/>
          </p:nvSpPr>
          <p:spPr>
            <a:xfrm>
              <a:off x="1864144" y="165302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9" name="流程图: 联系 558"/>
          <p:cNvSpPr/>
          <p:nvPr/>
        </p:nvSpPr>
        <p:spPr>
          <a:xfrm>
            <a:off x="1926274" y="2277761"/>
            <a:ext cx="45719" cy="45719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0" name="流程图: 联系 559"/>
          <p:cNvSpPr/>
          <p:nvPr/>
        </p:nvSpPr>
        <p:spPr>
          <a:xfrm>
            <a:off x="2078674" y="2325638"/>
            <a:ext cx="45719" cy="45719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1" name="流程图: 联系 560"/>
          <p:cNvSpPr/>
          <p:nvPr/>
        </p:nvSpPr>
        <p:spPr>
          <a:xfrm>
            <a:off x="2002474" y="2366661"/>
            <a:ext cx="45719" cy="45719"/>
          </a:xfrm>
          <a:prstGeom prst="flowChartConnector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2" name="流程图: 联系 561"/>
          <p:cNvSpPr/>
          <p:nvPr/>
        </p:nvSpPr>
        <p:spPr>
          <a:xfrm>
            <a:off x="2224724" y="2277761"/>
            <a:ext cx="45719" cy="45719"/>
          </a:xfrm>
          <a:prstGeom prst="flowChartConnector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" name="流程图: 联系 562"/>
          <p:cNvSpPr/>
          <p:nvPr/>
        </p:nvSpPr>
        <p:spPr>
          <a:xfrm>
            <a:off x="2186624" y="2366661"/>
            <a:ext cx="45719" cy="45719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4" name="流程图: 联系 563"/>
          <p:cNvSpPr/>
          <p:nvPr/>
        </p:nvSpPr>
        <p:spPr>
          <a:xfrm>
            <a:off x="2281874" y="2334911"/>
            <a:ext cx="45719" cy="45719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5" name="流程图: 联系 564"/>
          <p:cNvSpPr/>
          <p:nvPr/>
        </p:nvSpPr>
        <p:spPr>
          <a:xfrm>
            <a:off x="1985582" y="2487311"/>
            <a:ext cx="45719" cy="45719"/>
          </a:xfrm>
          <a:prstGeom prst="flowChartConnector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6" name="流程图: 联系 565"/>
          <p:cNvSpPr/>
          <p:nvPr/>
        </p:nvSpPr>
        <p:spPr>
          <a:xfrm>
            <a:off x="2057590" y="2531761"/>
            <a:ext cx="45719" cy="45719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7" name="流程图: 联系 566"/>
          <p:cNvSpPr/>
          <p:nvPr/>
        </p:nvSpPr>
        <p:spPr>
          <a:xfrm>
            <a:off x="1939863" y="2591193"/>
            <a:ext cx="45719" cy="45719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8" name="流程图: 联系 567"/>
          <p:cNvSpPr/>
          <p:nvPr/>
        </p:nvSpPr>
        <p:spPr>
          <a:xfrm>
            <a:off x="2201606" y="2487311"/>
            <a:ext cx="45719" cy="45719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9" name="流程图: 联系 568"/>
          <p:cNvSpPr/>
          <p:nvPr/>
        </p:nvSpPr>
        <p:spPr>
          <a:xfrm>
            <a:off x="2299903" y="2487311"/>
            <a:ext cx="45719" cy="45719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0" name="流程图: 联系 569"/>
          <p:cNvSpPr/>
          <p:nvPr/>
        </p:nvSpPr>
        <p:spPr>
          <a:xfrm>
            <a:off x="2260914" y="2578493"/>
            <a:ext cx="45719" cy="45719"/>
          </a:xfrm>
          <a:prstGeom prst="flowChartConnector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34" name="组合 633"/>
          <p:cNvGrpSpPr/>
          <p:nvPr/>
        </p:nvGrpSpPr>
        <p:grpSpPr>
          <a:xfrm>
            <a:off x="1265502" y="2950464"/>
            <a:ext cx="529861" cy="478536"/>
            <a:chOff x="971600" y="2158376"/>
            <a:chExt cx="529861" cy="478536"/>
          </a:xfrm>
        </p:grpSpPr>
        <p:sp>
          <p:nvSpPr>
            <p:cNvPr id="571" name="矩形 570"/>
            <p:cNvSpPr/>
            <p:nvPr/>
          </p:nvSpPr>
          <p:spPr>
            <a:xfrm>
              <a:off x="971613" y="215837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2" name="矩形 571"/>
            <p:cNvSpPr/>
            <p:nvPr/>
          </p:nvSpPr>
          <p:spPr>
            <a:xfrm>
              <a:off x="1238324" y="216049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" name="矩形 572"/>
            <p:cNvSpPr/>
            <p:nvPr/>
          </p:nvSpPr>
          <p:spPr>
            <a:xfrm>
              <a:off x="971600" y="239651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4" name="矩形 573"/>
            <p:cNvSpPr/>
            <p:nvPr/>
          </p:nvSpPr>
          <p:spPr>
            <a:xfrm>
              <a:off x="1238311" y="239862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35" name="组合 634"/>
          <p:cNvGrpSpPr/>
          <p:nvPr/>
        </p:nvGrpSpPr>
        <p:grpSpPr>
          <a:xfrm>
            <a:off x="1896006" y="2957390"/>
            <a:ext cx="529861" cy="478536"/>
            <a:chOff x="1602104" y="2165302"/>
            <a:chExt cx="529861" cy="478536"/>
          </a:xfrm>
        </p:grpSpPr>
        <p:sp>
          <p:nvSpPr>
            <p:cNvPr id="587" name="矩形 586"/>
            <p:cNvSpPr/>
            <p:nvPr/>
          </p:nvSpPr>
          <p:spPr>
            <a:xfrm>
              <a:off x="1602117" y="2165302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8" name="矩形 587"/>
            <p:cNvSpPr/>
            <p:nvPr/>
          </p:nvSpPr>
          <p:spPr>
            <a:xfrm>
              <a:off x="1868828" y="2167417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9" name="矩形 588"/>
            <p:cNvSpPr/>
            <p:nvPr/>
          </p:nvSpPr>
          <p:spPr>
            <a:xfrm>
              <a:off x="1602104" y="2403436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0" name="矩形 589"/>
            <p:cNvSpPr/>
            <p:nvPr/>
          </p:nvSpPr>
          <p:spPr>
            <a:xfrm>
              <a:off x="1868815" y="2405551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33" name="组合 632"/>
          <p:cNvGrpSpPr/>
          <p:nvPr/>
        </p:nvGrpSpPr>
        <p:grpSpPr>
          <a:xfrm>
            <a:off x="2518398" y="2962128"/>
            <a:ext cx="529861" cy="478536"/>
            <a:chOff x="2224496" y="2170040"/>
            <a:chExt cx="529861" cy="478536"/>
          </a:xfrm>
        </p:grpSpPr>
        <p:sp>
          <p:nvSpPr>
            <p:cNvPr id="603" name="矩形 602"/>
            <p:cNvSpPr/>
            <p:nvPr/>
          </p:nvSpPr>
          <p:spPr>
            <a:xfrm>
              <a:off x="2224509" y="2170040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" name="矩形 603"/>
            <p:cNvSpPr/>
            <p:nvPr/>
          </p:nvSpPr>
          <p:spPr>
            <a:xfrm>
              <a:off x="2491220" y="2172155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" name="矩形 604"/>
            <p:cNvSpPr/>
            <p:nvPr/>
          </p:nvSpPr>
          <p:spPr>
            <a:xfrm>
              <a:off x="2224496" y="2408174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6" name="矩形 605"/>
            <p:cNvSpPr/>
            <p:nvPr/>
          </p:nvSpPr>
          <p:spPr>
            <a:xfrm>
              <a:off x="2491207" y="2410289"/>
              <a:ext cx="263137" cy="2382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620" name="直接箭头连接符 619"/>
          <p:cNvCxnSpPr/>
          <p:nvPr/>
        </p:nvCxnSpPr>
        <p:spPr>
          <a:xfrm>
            <a:off x="1528639" y="3433811"/>
            <a:ext cx="0" cy="28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箭头连接符 620"/>
          <p:cNvCxnSpPr/>
          <p:nvPr/>
        </p:nvCxnSpPr>
        <p:spPr>
          <a:xfrm>
            <a:off x="2163506" y="3429000"/>
            <a:ext cx="0" cy="28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直接箭头连接符 621"/>
          <p:cNvCxnSpPr/>
          <p:nvPr/>
        </p:nvCxnSpPr>
        <p:spPr>
          <a:xfrm>
            <a:off x="2777670" y="3433635"/>
            <a:ext cx="0" cy="28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" name="矩形 622"/>
          <p:cNvSpPr/>
          <p:nvPr/>
        </p:nvSpPr>
        <p:spPr>
          <a:xfrm>
            <a:off x="1263730" y="3742432"/>
            <a:ext cx="531619" cy="478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渲染结果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24" name="矩形 623"/>
          <p:cNvSpPr/>
          <p:nvPr/>
        </p:nvSpPr>
        <p:spPr>
          <a:xfrm>
            <a:off x="1898872" y="3742432"/>
            <a:ext cx="531619" cy="478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渲染结果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25" name="矩形 624"/>
          <p:cNvSpPr/>
          <p:nvPr/>
        </p:nvSpPr>
        <p:spPr>
          <a:xfrm>
            <a:off x="2528213" y="3742432"/>
            <a:ext cx="531619" cy="478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渲染结果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26" name="矩形 625"/>
          <p:cNvSpPr/>
          <p:nvPr/>
        </p:nvSpPr>
        <p:spPr>
          <a:xfrm>
            <a:off x="1892650" y="4585440"/>
            <a:ext cx="531619" cy="478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完整图像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27" name="直接箭头连接符 626"/>
          <p:cNvCxnSpPr/>
          <p:nvPr/>
        </p:nvCxnSpPr>
        <p:spPr>
          <a:xfrm>
            <a:off x="2186624" y="4251703"/>
            <a:ext cx="0" cy="28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接箭头连接符 627"/>
          <p:cNvCxnSpPr/>
          <p:nvPr/>
        </p:nvCxnSpPr>
        <p:spPr>
          <a:xfrm>
            <a:off x="1560791" y="4230102"/>
            <a:ext cx="517883" cy="288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接箭头连接符 629"/>
          <p:cNvCxnSpPr/>
          <p:nvPr/>
        </p:nvCxnSpPr>
        <p:spPr>
          <a:xfrm flipH="1">
            <a:off x="2247325" y="4220638"/>
            <a:ext cx="537784" cy="30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2" name="组合 671"/>
          <p:cNvGrpSpPr/>
          <p:nvPr/>
        </p:nvGrpSpPr>
        <p:grpSpPr>
          <a:xfrm>
            <a:off x="1904759" y="3529813"/>
            <a:ext cx="529861" cy="478536"/>
            <a:chOff x="-36512" y="2357264"/>
            <a:chExt cx="529861" cy="478536"/>
          </a:xfrm>
        </p:grpSpPr>
        <p:grpSp>
          <p:nvGrpSpPr>
            <p:cNvPr id="655" name="组合 654"/>
            <p:cNvGrpSpPr/>
            <p:nvPr/>
          </p:nvGrpSpPr>
          <p:grpSpPr>
            <a:xfrm>
              <a:off x="-36512" y="2357264"/>
              <a:ext cx="529861" cy="478536"/>
              <a:chOff x="1597433" y="1412776"/>
              <a:chExt cx="529861" cy="478536"/>
            </a:xfrm>
          </p:grpSpPr>
          <p:sp>
            <p:nvSpPr>
              <p:cNvPr id="656" name="矩形 655"/>
              <p:cNvSpPr/>
              <p:nvPr/>
            </p:nvSpPr>
            <p:spPr>
              <a:xfrm>
                <a:off x="1597446" y="1412776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7" name="矩形 656"/>
              <p:cNvSpPr/>
              <p:nvPr/>
            </p:nvSpPr>
            <p:spPr>
              <a:xfrm>
                <a:off x="1864157" y="1414891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8" name="矩形 657"/>
              <p:cNvSpPr/>
              <p:nvPr/>
            </p:nvSpPr>
            <p:spPr>
              <a:xfrm>
                <a:off x="1597433" y="1650910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9" name="矩形 658"/>
              <p:cNvSpPr/>
              <p:nvPr/>
            </p:nvSpPr>
            <p:spPr>
              <a:xfrm>
                <a:off x="1864144" y="1653025"/>
                <a:ext cx="263137" cy="23828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60" name="流程图: 联系 659"/>
            <p:cNvSpPr/>
            <p:nvPr/>
          </p:nvSpPr>
          <p:spPr>
            <a:xfrm>
              <a:off x="-1573" y="24301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1" name="流程图: 联系 660"/>
            <p:cNvSpPr/>
            <p:nvPr/>
          </p:nvSpPr>
          <p:spPr>
            <a:xfrm>
              <a:off x="150827" y="2478038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2" name="流程图: 联系 661"/>
            <p:cNvSpPr/>
            <p:nvPr/>
          </p:nvSpPr>
          <p:spPr>
            <a:xfrm>
              <a:off x="74627" y="25190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3" name="流程图: 联系 662"/>
            <p:cNvSpPr/>
            <p:nvPr/>
          </p:nvSpPr>
          <p:spPr>
            <a:xfrm>
              <a:off x="296877" y="24301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4" name="流程图: 联系 663"/>
            <p:cNvSpPr/>
            <p:nvPr/>
          </p:nvSpPr>
          <p:spPr>
            <a:xfrm>
              <a:off x="258777" y="25190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" name="流程图: 联系 664"/>
            <p:cNvSpPr/>
            <p:nvPr/>
          </p:nvSpPr>
          <p:spPr>
            <a:xfrm>
              <a:off x="354027" y="248731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6" name="流程图: 联系 665"/>
            <p:cNvSpPr/>
            <p:nvPr/>
          </p:nvSpPr>
          <p:spPr>
            <a:xfrm>
              <a:off x="57735" y="263971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7" name="流程图: 联系 666"/>
            <p:cNvSpPr/>
            <p:nvPr/>
          </p:nvSpPr>
          <p:spPr>
            <a:xfrm>
              <a:off x="129743" y="268416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8" name="流程图: 联系 667"/>
            <p:cNvSpPr/>
            <p:nvPr/>
          </p:nvSpPr>
          <p:spPr>
            <a:xfrm>
              <a:off x="12016" y="27435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9" name="流程图: 联系 668"/>
            <p:cNvSpPr/>
            <p:nvPr/>
          </p:nvSpPr>
          <p:spPr>
            <a:xfrm>
              <a:off x="273759" y="263971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0" name="流程图: 联系 669"/>
            <p:cNvSpPr/>
            <p:nvPr/>
          </p:nvSpPr>
          <p:spPr>
            <a:xfrm>
              <a:off x="372056" y="2639711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1" name="流程图: 联系 670"/>
            <p:cNvSpPr/>
            <p:nvPr/>
          </p:nvSpPr>
          <p:spPr>
            <a:xfrm>
              <a:off x="333067" y="2730893"/>
              <a:ext cx="45719" cy="45719"/>
            </a:xfrm>
            <a:prstGeom prst="flowChartConnector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000394"/>
              </p:ext>
            </p:extLst>
          </p:nvPr>
        </p:nvGraphicFramePr>
        <p:xfrm>
          <a:off x="4334699" y="2978612"/>
          <a:ext cx="33496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Equation" r:id="rId5" imgW="3606480" imgH="431640" progId="Equation.DSMT4">
                  <p:embed/>
                </p:oleObj>
              </mc:Choice>
              <mc:Fallback>
                <p:oleObj name="Equation" r:id="rId5" imgW="360648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699" y="2978612"/>
                        <a:ext cx="3349625" cy="398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486260"/>
              </p:ext>
            </p:extLst>
          </p:nvPr>
        </p:nvGraphicFramePr>
        <p:xfrm>
          <a:off x="4749800" y="3406775"/>
          <a:ext cx="25225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Equation" r:id="rId7" imgW="2577960" imgH="482400" progId="Equation.DSMT4">
                  <p:embed/>
                </p:oleObj>
              </mc:Choice>
              <mc:Fallback>
                <p:oleObj name="Equation" r:id="rId7" imgW="257796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3406775"/>
                        <a:ext cx="2522538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330048"/>
              </p:ext>
            </p:extLst>
          </p:nvPr>
        </p:nvGraphicFramePr>
        <p:xfrm>
          <a:off x="5292080" y="4824543"/>
          <a:ext cx="1019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Equation" r:id="rId9" imgW="1016000" imgH="431800" progId="Equation.DSMT4">
                  <p:embed/>
                </p:oleObj>
              </mc:Choice>
              <mc:Fallback>
                <p:oleObj name="Equation" r:id="rId9" imgW="10160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824543"/>
                        <a:ext cx="1019175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27664"/>
              </p:ext>
            </p:extLst>
          </p:nvPr>
        </p:nvGraphicFramePr>
        <p:xfrm>
          <a:off x="4847641" y="2166148"/>
          <a:ext cx="26543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Equation" r:id="rId11" imgW="2654280" imgH="253800" progId="Equation.DSMT4">
                  <p:embed/>
                </p:oleObj>
              </mc:Choice>
              <mc:Fallback>
                <p:oleObj name="Equation" r:id="rId11" imgW="26542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641" y="2166148"/>
                        <a:ext cx="2654300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TextBox 31"/>
          <p:cNvSpPr txBox="1"/>
          <p:nvPr/>
        </p:nvSpPr>
        <p:spPr>
          <a:xfrm>
            <a:off x="4067944" y="1837600"/>
            <a:ext cx="421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低差分采样算法在像素区域内生成采样点</a:t>
            </a:r>
            <a:endParaRPr lang="en-US" altLang="zh-CN" sz="1600" dirty="0"/>
          </a:p>
        </p:txBody>
      </p:sp>
      <p:sp>
        <p:nvSpPr>
          <p:cNvPr id="276" name="TextBox 31"/>
          <p:cNvSpPr txBox="1"/>
          <p:nvPr/>
        </p:nvSpPr>
        <p:spPr>
          <a:xfrm>
            <a:off x="4067944" y="2666464"/>
            <a:ext cx="421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按比例划分像素区域采样点</a:t>
            </a:r>
            <a:endParaRPr lang="en-US" altLang="zh-CN" sz="1600" dirty="0"/>
          </a:p>
        </p:txBody>
      </p:sp>
      <p:sp>
        <p:nvSpPr>
          <p:cNvPr id="278" name="TextBox 31"/>
          <p:cNvSpPr txBox="1"/>
          <p:nvPr/>
        </p:nvSpPr>
        <p:spPr>
          <a:xfrm>
            <a:off x="4067944" y="3891548"/>
            <a:ext cx="421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并行渲染</a:t>
            </a:r>
            <a:endParaRPr lang="en-US" altLang="zh-CN" sz="1600" dirty="0"/>
          </a:p>
        </p:txBody>
      </p:sp>
      <p:sp>
        <p:nvSpPr>
          <p:cNvPr id="280" name="TextBox 31"/>
          <p:cNvSpPr txBox="1"/>
          <p:nvPr/>
        </p:nvSpPr>
        <p:spPr>
          <a:xfrm>
            <a:off x="4067944" y="4461098"/>
            <a:ext cx="421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按权重融合</a:t>
            </a:r>
            <a:endParaRPr lang="en-US" altLang="zh-CN" sz="16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365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02"/>
    </mc:Choice>
    <mc:Fallback xmlns="">
      <p:transition spd="slow" advTm="52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00139 -0.193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6927 0.1120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560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6614 0.112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562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53 0.1078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3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00139 0.1120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60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-0.06857 0.10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546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5.55112E-17 L 0.06753 0.112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562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-0.0007 0.1129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564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0.0684 0.1108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553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7083 0.1099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5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7031 0.1129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" y="564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06545 0.1085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541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33333E-6 L 0.00191 0.1104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550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/>
      <p:bldP spid="559" grpId="1" animBg="1"/>
      <p:bldP spid="560" grpId="0" animBg="1"/>
      <p:bldP spid="560" grpId="1" animBg="1"/>
      <p:bldP spid="561" grpId="0" animBg="1"/>
      <p:bldP spid="561" grpId="1" animBg="1"/>
      <p:bldP spid="562" grpId="0" animBg="1"/>
      <p:bldP spid="562" grpId="1" animBg="1"/>
      <p:bldP spid="563" grpId="0" animBg="1"/>
      <p:bldP spid="563" grpId="1" animBg="1"/>
      <p:bldP spid="564" grpId="0" animBg="1"/>
      <p:bldP spid="564" grpId="1" animBg="1"/>
      <p:bldP spid="565" grpId="0" animBg="1"/>
      <p:bldP spid="565" grpId="1" animBg="1"/>
      <p:bldP spid="566" grpId="0" animBg="1"/>
      <p:bldP spid="566" grpId="1" animBg="1"/>
      <p:bldP spid="567" grpId="0" animBg="1"/>
      <p:bldP spid="567" grpId="1" animBg="1"/>
      <p:bldP spid="568" grpId="0" animBg="1"/>
      <p:bldP spid="568" grpId="1" animBg="1"/>
      <p:bldP spid="569" grpId="0" animBg="1"/>
      <p:bldP spid="569" grpId="1" animBg="1"/>
      <p:bldP spid="570" grpId="0" animBg="1"/>
      <p:bldP spid="570" grpId="1" animBg="1"/>
      <p:bldP spid="623" grpId="0" animBg="1"/>
      <p:bldP spid="624" grpId="0" animBg="1"/>
      <p:bldP spid="625" grpId="0" animBg="1"/>
      <p:bldP spid="626" grpId="0" animBg="1"/>
      <p:bldP spid="275" grpId="0"/>
      <p:bldP spid="276" grpId="0"/>
      <p:bldP spid="278" grpId="0"/>
      <p:bldP spid="2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20/29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6200000">
            <a:off x="7883239" y="6374129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683568" y="969591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并行渲染算法：（基于二次划分的集群并行渲染方法）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395536" y="2784718"/>
            <a:ext cx="1071555" cy="4070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渲染节点</a:t>
            </a:r>
          </a:p>
        </p:txBody>
      </p:sp>
      <p:sp>
        <p:nvSpPr>
          <p:cNvPr id="117" name="圆角矩形 116"/>
          <p:cNvSpPr/>
          <p:nvPr/>
        </p:nvSpPr>
        <p:spPr>
          <a:xfrm>
            <a:off x="1632275" y="2784717"/>
            <a:ext cx="1071555" cy="4070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渲染节点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2907251" y="2784716"/>
            <a:ext cx="1071555" cy="4070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渲染节点</a:t>
            </a:r>
          </a:p>
        </p:txBody>
      </p:sp>
      <p:cxnSp>
        <p:nvCxnSpPr>
          <p:cNvPr id="119" name="直接箭头连接符 118"/>
          <p:cNvCxnSpPr/>
          <p:nvPr/>
        </p:nvCxnSpPr>
        <p:spPr>
          <a:xfrm flipH="1">
            <a:off x="959788" y="2348880"/>
            <a:ext cx="1205784" cy="39469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直接箭头连接符 119"/>
          <p:cNvCxnSpPr/>
          <p:nvPr/>
        </p:nvCxnSpPr>
        <p:spPr>
          <a:xfrm flipH="1">
            <a:off x="2160807" y="2348880"/>
            <a:ext cx="4764" cy="39469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直接箭头连接符 120"/>
          <p:cNvCxnSpPr/>
          <p:nvPr/>
        </p:nvCxnSpPr>
        <p:spPr>
          <a:xfrm>
            <a:off x="2165571" y="2348880"/>
            <a:ext cx="1270211" cy="39469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99" name="组合 198"/>
          <p:cNvGrpSpPr/>
          <p:nvPr/>
        </p:nvGrpSpPr>
        <p:grpSpPr>
          <a:xfrm>
            <a:off x="537735" y="4084453"/>
            <a:ext cx="841150" cy="437581"/>
            <a:chOff x="537735" y="4084453"/>
            <a:chExt cx="841150" cy="437581"/>
          </a:xfrm>
        </p:grpSpPr>
        <p:sp>
          <p:nvSpPr>
            <p:cNvPr id="122" name="立方体 121"/>
            <p:cNvSpPr/>
            <p:nvPr/>
          </p:nvSpPr>
          <p:spPr>
            <a:xfrm>
              <a:off x="595454" y="4084453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立方体 122"/>
            <p:cNvSpPr/>
            <p:nvPr/>
          </p:nvSpPr>
          <p:spPr>
            <a:xfrm>
              <a:off x="578786" y="4103032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立方体 123"/>
            <p:cNvSpPr/>
            <p:nvPr/>
          </p:nvSpPr>
          <p:spPr>
            <a:xfrm>
              <a:off x="554403" y="4129695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立方体 124"/>
            <p:cNvSpPr/>
            <p:nvPr/>
          </p:nvSpPr>
          <p:spPr>
            <a:xfrm>
              <a:off x="537735" y="4152943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渲染任务</a:t>
              </a:r>
            </a:p>
          </p:txBody>
        </p:sp>
      </p:grpSp>
      <p:sp>
        <p:nvSpPr>
          <p:cNvPr id="134" name="圆角矩形 133"/>
          <p:cNvSpPr/>
          <p:nvPr/>
        </p:nvSpPr>
        <p:spPr>
          <a:xfrm>
            <a:off x="436533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43" name="立方体 142"/>
          <p:cNvSpPr/>
          <p:nvPr/>
        </p:nvSpPr>
        <p:spPr>
          <a:xfrm>
            <a:off x="496660" y="3504797"/>
            <a:ext cx="810786" cy="324474"/>
          </a:xfrm>
          <a:prstGeom prst="cube">
            <a:avLst>
              <a:gd name="adj" fmla="val 369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渲染任务</a:t>
            </a:r>
          </a:p>
        </p:txBody>
      </p:sp>
      <p:sp>
        <p:nvSpPr>
          <p:cNvPr id="144" name="立方体 143"/>
          <p:cNvSpPr/>
          <p:nvPr/>
        </p:nvSpPr>
        <p:spPr>
          <a:xfrm>
            <a:off x="1754831" y="3504796"/>
            <a:ext cx="810786" cy="324474"/>
          </a:xfrm>
          <a:prstGeom prst="cube">
            <a:avLst>
              <a:gd name="adj" fmla="val 369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渲染任务</a:t>
            </a:r>
          </a:p>
        </p:txBody>
      </p:sp>
      <p:sp>
        <p:nvSpPr>
          <p:cNvPr id="145" name="立方体 144"/>
          <p:cNvSpPr/>
          <p:nvPr/>
        </p:nvSpPr>
        <p:spPr>
          <a:xfrm>
            <a:off x="3041712" y="3504795"/>
            <a:ext cx="810786" cy="324474"/>
          </a:xfrm>
          <a:prstGeom prst="cube">
            <a:avLst>
              <a:gd name="adj" fmla="val 369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渲染任务</a:t>
            </a:r>
          </a:p>
        </p:txBody>
      </p:sp>
      <p:cxnSp>
        <p:nvCxnSpPr>
          <p:cNvPr id="146" name="直接箭头连接符 145"/>
          <p:cNvCxnSpPr/>
          <p:nvPr/>
        </p:nvCxnSpPr>
        <p:spPr>
          <a:xfrm>
            <a:off x="952642" y="3216763"/>
            <a:ext cx="7146" cy="2160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" name="直接箭头连接符 146"/>
          <p:cNvCxnSpPr/>
          <p:nvPr/>
        </p:nvCxnSpPr>
        <p:spPr>
          <a:xfrm>
            <a:off x="2160807" y="3216763"/>
            <a:ext cx="7142" cy="2160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接箭头连接符 147"/>
          <p:cNvCxnSpPr/>
          <p:nvPr/>
        </p:nvCxnSpPr>
        <p:spPr>
          <a:xfrm>
            <a:off x="3435782" y="3216763"/>
            <a:ext cx="0" cy="2160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接箭头连接符 148"/>
          <p:cNvCxnSpPr/>
          <p:nvPr/>
        </p:nvCxnSpPr>
        <p:spPr>
          <a:xfrm>
            <a:off x="952642" y="3864835"/>
            <a:ext cx="7146" cy="2133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接箭头连接符 149"/>
          <p:cNvCxnSpPr/>
          <p:nvPr/>
        </p:nvCxnSpPr>
        <p:spPr>
          <a:xfrm>
            <a:off x="2160807" y="3864835"/>
            <a:ext cx="7142" cy="2178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接箭头连接符 150"/>
          <p:cNvCxnSpPr/>
          <p:nvPr/>
        </p:nvCxnSpPr>
        <p:spPr>
          <a:xfrm>
            <a:off x="3435782" y="3864835"/>
            <a:ext cx="0" cy="2133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接箭头连接符 151"/>
          <p:cNvCxnSpPr/>
          <p:nvPr/>
        </p:nvCxnSpPr>
        <p:spPr>
          <a:xfrm>
            <a:off x="952642" y="4553089"/>
            <a:ext cx="4764" cy="34171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接箭头连接符 152"/>
          <p:cNvCxnSpPr/>
          <p:nvPr/>
        </p:nvCxnSpPr>
        <p:spPr>
          <a:xfrm flipH="1">
            <a:off x="595454" y="4563206"/>
            <a:ext cx="364334" cy="3268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直接箭头连接符 153"/>
          <p:cNvCxnSpPr/>
          <p:nvPr/>
        </p:nvCxnSpPr>
        <p:spPr>
          <a:xfrm>
            <a:off x="952645" y="4568264"/>
            <a:ext cx="361949" cy="3217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直接箭头连接符 154"/>
          <p:cNvCxnSpPr/>
          <p:nvPr/>
        </p:nvCxnSpPr>
        <p:spPr>
          <a:xfrm>
            <a:off x="2163185" y="4574517"/>
            <a:ext cx="4764" cy="34171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6" name="直接箭头连接符 155"/>
          <p:cNvCxnSpPr/>
          <p:nvPr/>
        </p:nvCxnSpPr>
        <p:spPr>
          <a:xfrm flipH="1">
            <a:off x="1805997" y="4584634"/>
            <a:ext cx="364334" cy="3268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直接箭头连接符 156"/>
          <p:cNvCxnSpPr/>
          <p:nvPr/>
        </p:nvCxnSpPr>
        <p:spPr>
          <a:xfrm>
            <a:off x="2163188" y="4589692"/>
            <a:ext cx="361949" cy="3217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8" name="直接箭头连接符 157"/>
          <p:cNvCxnSpPr/>
          <p:nvPr/>
        </p:nvCxnSpPr>
        <p:spPr>
          <a:xfrm>
            <a:off x="3428636" y="4548323"/>
            <a:ext cx="4764" cy="34171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直接箭头连接符 158"/>
          <p:cNvCxnSpPr/>
          <p:nvPr/>
        </p:nvCxnSpPr>
        <p:spPr>
          <a:xfrm flipH="1">
            <a:off x="3071448" y="4558440"/>
            <a:ext cx="364334" cy="3268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直接箭头连接符 159"/>
          <p:cNvCxnSpPr/>
          <p:nvPr/>
        </p:nvCxnSpPr>
        <p:spPr>
          <a:xfrm>
            <a:off x="3428639" y="4563498"/>
            <a:ext cx="361949" cy="3217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0" name="组合 199"/>
          <p:cNvGrpSpPr/>
          <p:nvPr/>
        </p:nvGrpSpPr>
        <p:grpSpPr>
          <a:xfrm>
            <a:off x="1754831" y="4090147"/>
            <a:ext cx="841150" cy="437581"/>
            <a:chOff x="1754831" y="4090147"/>
            <a:chExt cx="841150" cy="437581"/>
          </a:xfrm>
        </p:grpSpPr>
        <p:sp>
          <p:nvSpPr>
            <p:cNvPr id="174" name="立方体 173"/>
            <p:cNvSpPr/>
            <p:nvPr/>
          </p:nvSpPr>
          <p:spPr>
            <a:xfrm>
              <a:off x="1812550" y="4090147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" name="立方体 174"/>
            <p:cNvSpPr/>
            <p:nvPr/>
          </p:nvSpPr>
          <p:spPr>
            <a:xfrm>
              <a:off x="1795882" y="4108726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6" name="立方体 175"/>
            <p:cNvSpPr/>
            <p:nvPr/>
          </p:nvSpPr>
          <p:spPr>
            <a:xfrm>
              <a:off x="1771499" y="4135389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立方体 176"/>
            <p:cNvSpPr/>
            <p:nvPr/>
          </p:nvSpPr>
          <p:spPr>
            <a:xfrm>
              <a:off x="1754831" y="4158637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渲染任务</a:t>
              </a: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3044066" y="4080859"/>
            <a:ext cx="841150" cy="437581"/>
            <a:chOff x="3044066" y="4080859"/>
            <a:chExt cx="841150" cy="437581"/>
          </a:xfrm>
        </p:grpSpPr>
        <p:sp>
          <p:nvSpPr>
            <p:cNvPr id="178" name="立方体 177"/>
            <p:cNvSpPr/>
            <p:nvPr/>
          </p:nvSpPr>
          <p:spPr>
            <a:xfrm>
              <a:off x="3101785" y="4080859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立方体 178"/>
            <p:cNvSpPr/>
            <p:nvPr/>
          </p:nvSpPr>
          <p:spPr>
            <a:xfrm>
              <a:off x="3085117" y="4099438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立方体 179"/>
            <p:cNvSpPr/>
            <p:nvPr/>
          </p:nvSpPr>
          <p:spPr>
            <a:xfrm>
              <a:off x="3060734" y="4126101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立方体 180"/>
            <p:cNvSpPr/>
            <p:nvPr/>
          </p:nvSpPr>
          <p:spPr>
            <a:xfrm>
              <a:off x="3044066" y="4149349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渲染任务</a:t>
              </a:r>
            </a:p>
          </p:txBody>
        </p:sp>
      </p:grpSp>
      <p:sp>
        <p:nvSpPr>
          <p:cNvPr id="182" name="圆角矩形 181"/>
          <p:cNvSpPr/>
          <p:nvPr/>
        </p:nvSpPr>
        <p:spPr>
          <a:xfrm>
            <a:off x="828248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3" name="圆角矩形 182"/>
          <p:cNvSpPr/>
          <p:nvPr/>
        </p:nvSpPr>
        <p:spPr>
          <a:xfrm>
            <a:off x="1203296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4" name="圆角矩形 183"/>
          <p:cNvSpPr/>
          <p:nvPr/>
        </p:nvSpPr>
        <p:spPr>
          <a:xfrm>
            <a:off x="1651222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5" name="圆角矩形 184"/>
          <p:cNvSpPr/>
          <p:nvPr/>
        </p:nvSpPr>
        <p:spPr>
          <a:xfrm>
            <a:off x="2042937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6" name="圆角矩形 185"/>
          <p:cNvSpPr/>
          <p:nvPr/>
        </p:nvSpPr>
        <p:spPr>
          <a:xfrm>
            <a:off x="2417985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7" name="圆角矩形 186"/>
          <p:cNvSpPr/>
          <p:nvPr/>
        </p:nvSpPr>
        <p:spPr>
          <a:xfrm>
            <a:off x="2928678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8" name="圆角矩形 187"/>
          <p:cNvSpPr/>
          <p:nvPr/>
        </p:nvSpPr>
        <p:spPr>
          <a:xfrm>
            <a:off x="3320393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sp>
        <p:nvSpPr>
          <p:cNvPr id="189" name="圆角矩形 188"/>
          <p:cNvSpPr/>
          <p:nvPr/>
        </p:nvSpPr>
        <p:spPr>
          <a:xfrm>
            <a:off x="3695441" y="4944955"/>
            <a:ext cx="235740" cy="90388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渲染线程</a:t>
            </a:r>
          </a:p>
        </p:txBody>
      </p:sp>
      <p:grpSp>
        <p:nvGrpSpPr>
          <p:cNvPr id="198" name="组合 197"/>
          <p:cNvGrpSpPr/>
          <p:nvPr/>
        </p:nvGrpSpPr>
        <p:grpSpPr>
          <a:xfrm>
            <a:off x="1773338" y="1799011"/>
            <a:ext cx="841150" cy="437581"/>
            <a:chOff x="1773338" y="1799011"/>
            <a:chExt cx="841150" cy="437581"/>
          </a:xfrm>
        </p:grpSpPr>
        <p:sp>
          <p:nvSpPr>
            <p:cNvPr id="190" name="立方体 189"/>
            <p:cNvSpPr/>
            <p:nvPr/>
          </p:nvSpPr>
          <p:spPr>
            <a:xfrm>
              <a:off x="1831057" y="1799011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立方体 190"/>
            <p:cNvSpPr/>
            <p:nvPr/>
          </p:nvSpPr>
          <p:spPr>
            <a:xfrm>
              <a:off x="1814389" y="1817590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立方体 191"/>
            <p:cNvSpPr/>
            <p:nvPr/>
          </p:nvSpPr>
          <p:spPr>
            <a:xfrm>
              <a:off x="1790006" y="1844253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立方体 192"/>
            <p:cNvSpPr/>
            <p:nvPr/>
          </p:nvSpPr>
          <p:spPr>
            <a:xfrm>
              <a:off x="1773338" y="1867501"/>
              <a:ext cx="783431" cy="369091"/>
            </a:xfrm>
            <a:prstGeom prst="cube">
              <a:avLst>
                <a:gd name="adj" fmla="val 3696"/>
              </a:avLst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渲染任务</a:t>
              </a:r>
            </a:p>
          </p:txBody>
        </p:sp>
      </p:grpSp>
      <p:sp>
        <p:nvSpPr>
          <p:cNvPr id="197" name="TextBox 31"/>
          <p:cNvSpPr txBox="1"/>
          <p:nvPr/>
        </p:nvSpPr>
        <p:spPr>
          <a:xfrm>
            <a:off x="4242404" y="1866369"/>
            <a:ext cx="42136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一次划分（基于场景的划分</a:t>
            </a:r>
            <a:r>
              <a:rPr lang="en-US" altLang="zh-CN" sz="1600" dirty="0" smtClean="0"/>
              <a:t>—</a:t>
            </a:r>
            <a:r>
              <a:rPr lang="zh-CN" altLang="en-US" sz="1600" dirty="0" smtClean="0"/>
              <a:t>负载均衡）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任务分发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/>
              <a:t>二</a:t>
            </a:r>
            <a:r>
              <a:rPr lang="zh-CN" altLang="en-US" sz="1600" dirty="0" smtClean="0"/>
              <a:t>次划分（基于像素的划分</a:t>
            </a:r>
            <a:r>
              <a:rPr lang="en-US" altLang="zh-CN" sz="1600" dirty="0" smtClean="0"/>
              <a:t>—</a:t>
            </a:r>
            <a:r>
              <a:rPr lang="zh-CN" altLang="en-US" sz="1600" dirty="0" smtClean="0"/>
              <a:t>任务数量）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多核并行渲染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二</a:t>
            </a:r>
            <a:r>
              <a:rPr lang="zh-CN" altLang="en-US" sz="1600" dirty="0" smtClean="0"/>
              <a:t>次划分后融合结果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一次划分后融合结果</a:t>
            </a:r>
            <a:endParaRPr lang="en-US" altLang="zh-CN" sz="16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060406" y="1367715"/>
            <a:ext cx="40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前两者应用于集群并行渲染的</a:t>
            </a:r>
            <a:r>
              <a:rPr lang="zh-CN" altLang="en-US" dirty="0">
                <a:solidFill>
                  <a:srgbClr val="FF0000"/>
                </a:solidFill>
              </a:rPr>
              <a:t>不足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9747" y="1785025"/>
            <a:ext cx="4834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负载失衡（像素划分）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任务数量限制（场景划分）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网络传输、序列化等额外消耗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242404" y="4944955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优势：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减少额外开销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避免负载失衡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避免渲染任务不足的情况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1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"/>
    </mc:Choice>
    <mc:Fallback xmlns="">
      <p:transition spd="slow" advTm="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34" grpId="0" animBg="1"/>
      <p:bldP spid="143" grpId="0" animBg="1"/>
      <p:bldP spid="144" grpId="0" animBg="1"/>
      <p:bldP spid="145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2" grpId="0"/>
      <p:bldP spid="2" grpId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21/29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路径跟踪效果（单核渲染）：</a:t>
            </a:r>
            <a:endParaRPr lang="en-US" altLang="zh-CN" b="1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2105735" cy="158135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5" y="1340770"/>
            <a:ext cx="2106244" cy="157711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23" y="1340769"/>
            <a:ext cx="2097364" cy="157711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14" y="1340769"/>
            <a:ext cx="2096689" cy="1577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520" y="2924944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Path=1</a:t>
            </a:r>
            <a:r>
              <a:rPr lang="en-US" altLang="zh-CN" sz="1200" dirty="0" smtClean="0"/>
              <a:t>      Sample=256</a:t>
            </a:r>
          </a:p>
          <a:p>
            <a:pPr algn="ctr"/>
            <a:r>
              <a:rPr lang="en-US" altLang="zh-CN" sz="1200" dirty="0" smtClean="0"/>
              <a:t>Time=3405.29S </a:t>
            </a:r>
            <a:endParaRPr lang="zh-CN" altLang="en-US" sz="1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2411275" y="2924944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Path=2</a:t>
            </a:r>
            <a:r>
              <a:rPr lang="en-US" altLang="zh-CN" sz="1200" dirty="0" smtClean="0"/>
              <a:t>      Sample=256</a:t>
            </a:r>
          </a:p>
          <a:p>
            <a:pPr algn="ctr"/>
            <a:r>
              <a:rPr lang="en-US" altLang="zh-CN" sz="1200" dirty="0" smtClean="0"/>
              <a:t>Time=5479.63S </a:t>
            </a:r>
            <a:endParaRPr lang="zh-CN" altLang="en-US" sz="1200" dirty="0"/>
          </a:p>
        </p:txBody>
      </p:sp>
      <p:sp>
        <p:nvSpPr>
          <p:cNvPr id="44" name="文本框 43"/>
          <p:cNvSpPr txBox="1"/>
          <p:nvPr/>
        </p:nvSpPr>
        <p:spPr>
          <a:xfrm>
            <a:off x="4577000" y="2924944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Path=4</a:t>
            </a:r>
            <a:r>
              <a:rPr lang="en-US" altLang="zh-CN" sz="1200" dirty="0" smtClean="0"/>
              <a:t>      Sample=256</a:t>
            </a:r>
          </a:p>
          <a:p>
            <a:pPr algn="ctr"/>
            <a:r>
              <a:rPr lang="en-US" altLang="zh-CN" sz="1200" dirty="0" smtClean="0"/>
              <a:t>Time=5843.42S 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724409" y="2924944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Path=6</a:t>
            </a:r>
            <a:r>
              <a:rPr lang="en-US" altLang="zh-CN" sz="1200" dirty="0" smtClean="0"/>
              <a:t>      Sample=256</a:t>
            </a:r>
          </a:p>
          <a:p>
            <a:pPr algn="ctr"/>
            <a:r>
              <a:rPr lang="en-US" altLang="zh-CN" sz="1200" dirty="0" smtClean="0"/>
              <a:t>Time=5879.85S </a:t>
            </a:r>
            <a:endParaRPr lang="zh-CN" altLang="en-US" sz="1200" dirty="0"/>
          </a:p>
        </p:txBody>
      </p:sp>
      <p:sp>
        <p:nvSpPr>
          <p:cNvPr id="46" name="TextBox 31"/>
          <p:cNvSpPr txBox="1"/>
          <p:nvPr/>
        </p:nvSpPr>
        <p:spPr>
          <a:xfrm>
            <a:off x="179512" y="5498648"/>
            <a:ext cx="8559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最大路径（</a:t>
            </a:r>
            <a:r>
              <a:rPr lang="en-US" altLang="zh-CN" sz="1400" dirty="0" smtClean="0"/>
              <a:t>Path</a:t>
            </a:r>
            <a:r>
              <a:rPr lang="zh-CN" altLang="en-US" sz="1400" dirty="0" smtClean="0"/>
              <a:t>）长度越大，光照越完整，但渲染时间（</a:t>
            </a:r>
            <a:r>
              <a:rPr lang="en-US" altLang="zh-CN" sz="1400" dirty="0" smtClean="0"/>
              <a:t>Time</a:t>
            </a:r>
            <a:r>
              <a:rPr lang="zh-CN" altLang="en-US" sz="1400" dirty="0" smtClean="0"/>
              <a:t>）越长。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/>
              <a:t>最大路径（</a:t>
            </a:r>
            <a:r>
              <a:rPr lang="en-US" altLang="zh-CN" sz="1400" dirty="0"/>
              <a:t>Path</a:t>
            </a:r>
            <a:r>
              <a:rPr lang="zh-CN" altLang="en-US" sz="1400" dirty="0"/>
              <a:t>）长度越大</a:t>
            </a:r>
            <a:r>
              <a:rPr lang="zh-CN" altLang="en-US" sz="1400" dirty="0" smtClean="0"/>
              <a:t>，最大</a:t>
            </a:r>
            <a:r>
              <a:rPr lang="zh-CN" altLang="en-US" sz="1400" dirty="0"/>
              <a:t>路径（</a:t>
            </a:r>
            <a:r>
              <a:rPr lang="en-US" altLang="zh-CN" sz="1400" dirty="0"/>
              <a:t>Path</a:t>
            </a:r>
            <a:r>
              <a:rPr lang="zh-CN" altLang="en-US" sz="1400" dirty="0" smtClean="0"/>
              <a:t>）达到一定值之后，光照渲染和渲染时间变化不明显。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采样点（</a:t>
            </a:r>
            <a:r>
              <a:rPr lang="en-US" altLang="zh-CN" sz="1400" dirty="0" smtClean="0"/>
              <a:t>Sample</a:t>
            </a:r>
            <a:r>
              <a:rPr lang="zh-CN" altLang="en-US" sz="1400" dirty="0" smtClean="0"/>
              <a:t>）数量越多，渲染结果越理想，但渲染时间也越长。</a:t>
            </a:r>
            <a:endParaRPr lang="en-US" altLang="zh-CN" sz="1400" dirty="0" smtClean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3394553"/>
            <a:ext cx="2089395" cy="156806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4" y="3394553"/>
            <a:ext cx="2085995" cy="15680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30" y="3395945"/>
            <a:ext cx="2083472" cy="156667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23" y="3395945"/>
            <a:ext cx="2088220" cy="156667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251520" y="4993431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Path=6  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Sample=2</a:t>
            </a:r>
          </a:p>
          <a:p>
            <a:pPr algn="ctr"/>
            <a:r>
              <a:rPr lang="en-US" altLang="zh-CN" sz="1200" dirty="0" smtClean="0"/>
              <a:t>Time=44S 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2411275" y="4993431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Path=6 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Sample=16</a:t>
            </a:r>
          </a:p>
          <a:p>
            <a:pPr algn="ctr"/>
            <a:r>
              <a:rPr lang="en-US" altLang="zh-CN" sz="1200" dirty="0" smtClean="0"/>
              <a:t>Time=306.64S 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4577000" y="4993431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Path=6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Sample=128</a:t>
            </a:r>
          </a:p>
          <a:p>
            <a:pPr algn="ctr"/>
            <a:r>
              <a:rPr lang="en-US" altLang="zh-CN" sz="1200" dirty="0" smtClean="0"/>
              <a:t>Time=2667.69S 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6724409" y="4993431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Path=6    </a:t>
            </a:r>
            <a:r>
              <a:rPr lang="en-US" altLang="zh-CN" sz="1200" dirty="0" smtClean="0">
                <a:solidFill>
                  <a:srgbClr val="FF0000"/>
                </a:solidFill>
              </a:rPr>
              <a:t>Sample=1204</a:t>
            </a:r>
          </a:p>
          <a:p>
            <a:pPr algn="ctr"/>
            <a:r>
              <a:rPr lang="en-US" altLang="zh-CN" sz="1200" dirty="0" smtClean="0"/>
              <a:t>Time=23519.41S 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043608" y="1814081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51518" y="2178679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203850" y="1803296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411760" y="2167894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364088" y="1797811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571998" y="2162409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516708" y="1797811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724618" y="2162409"/>
            <a:ext cx="432048" cy="3152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0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1"/>
    </mc:Choice>
    <mc:Fallback xmlns="">
      <p:transition spd="slow" advTm="1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  <p:bldP spid="44" grpId="0"/>
      <p:bldP spid="45" grpId="0"/>
      <p:bldP spid="51" grpId="0"/>
      <p:bldP spid="52" grpId="0"/>
      <p:bldP spid="53" grpId="0"/>
      <p:bldP spid="54" grpId="0"/>
      <p:bldP spid="10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22/29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立即辐射度渲染结果（单核渲染）：</a:t>
            </a:r>
            <a:endParaRPr lang="en-US" altLang="zh-CN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251521" y="2917324"/>
            <a:ext cx="209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Sample=1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     VPL=256</a:t>
            </a:r>
          </a:p>
          <a:p>
            <a:pPr algn="ctr"/>
            <a:r>
              <a:rPr lang="en-US" altLang="zh-CN" sz="1200" dirty="0" smtClean="0"/>
              <a:t>Time=366.17S 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99517" y="2931607"/>
            <a:ext cx="211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Sample=4</a:t>
            </a:r>
            <a:r>
              <a:rPr lang="en-US" altLang="zh-CN" sz="1200" dirty="0" smtClean="0"/>
              <a:t>      VPL=256</a:t>
            </a:r>
          </a:p>
          <a:p>
            <a:pPr algn="ctr"/>
            <a:r>
              <a:rPr lang="en-US" altLang="zh-CN" sz="1200" dirty="0" smtClean="0"/>
              <a:t>Time=1458.95S 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561976" y="2931607"/>
            <a:ext cx="212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Sample=16</a:t>
            </a:r>
            <a:r>
              <a:rPr lang="en-US" altLang="zh-CN" sz="1200" dirty="0" smtClean="0"/>
              <a:t>     VPL=256</a:t>
            </a:r>
          </a:p>
          <a:p>
            <a:pPr algn="ctr"/>
            <a:r>
              <a:rPr lang="en-US" altLang="zh-CN" sz="1200" dirty="0" smtClean="0"/>
              <a:t>Time=5823.37S 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733544" y="2931607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Sample=32</a:t>
            </a:r>
            <a:r>
              <a:rPr lang="en-US" altLang="zh-CN" sz="1200" dirty="0" smtClean="0"/>
              <a:t>     VPL=256</a:t>
            </a:r>
          </a:p>
          <a:p>
            <a:pPr algn="ctr"/>
            <a:r>
              <a:rPr lang="en-US" altLang="zh-CN" sz="1200" dirty="0" smtClean="0"/>
              <a:t>Time=11686.11S </a:t>
            </a:r>
            <a:endParaRPr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63202" y="4960813"/>
            <a:ext cx="208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VPL=4</a:t>
            </a:r>
          </a:p>
          <a:p>
            <a:pPr algn="ctr"/>
            <a:r>
              <a:rPr lang="en-US" altLang="zh-CN" sz="1200" dirty="0" smtClean="0"/>
              <a:t>Time=302.82S </a:t>
            </a:r>
            <a:endParaRPr lang="zh-CN" altLang="en-US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402414" y="4948788"/>
            <a:ext cx="211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VPL=16</a:t>
            </a:r>
          </a:p>
          <a:p>
            <a:pPr algn="ctr"/>
            <a:r>
              <a:rPr lang="en-US" altLang="zh-CN" sz="1200" dirty="0" smtClean="0"/>
              <a:t>Time=759.71S </a:t>
            </a:r>
            <a:endParaRPr lang="zh-CN" altLang="en-US" sz="12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567700" y="4948788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VPL=64</a:t>
            </a:r>
          </a:p>
          <a:p>
            <a:pPr algn="ctr"/>
            <a:r>
              <a:rPr lang="en-US" altLang="zh-CN" sz="1200" dirty="0" smtClean="0"/>
              <a:t>Time=2343.73S </a:t>
            </a:r>
            <a:endParaRPr lang="zh-CN" altLang="en-US" sz="1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733544" y="4914461"/>
            <a:ext cx="207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VPL=256</a:t>
            </a:r>
          </a:p>
          <a:p>
            <a:pPr algn="ctr"/>
            <a:r>
              <a:rPr lang="en-US" altLang="zh-CN" sz="1200" dirty="0" smtClean="0"/>
              <a:t>Time=11686.11S </a:t>
            </a:r>
            <a:endParaRPr lang="zh-CN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79512" y="5498648"/>
            <a:ext cx="855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采样点数量越多，渲染结果噪点越少，但渲染时间越长。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虚拟点光源（</a:t>
            </a:r>
            <a:r>
              <a:rPr lang="en-US" altLang="zh-CN" sz="1400" dirty="0" smtClean="0"/>
              <a:t>VPL</a:t>
            </a:r>
            <a:r>
              <a:rPr lang="zh-CN" altLang="en-US" sz="1400" dirty="0" smtClean="0"/>
              <a:t>）数量越多，间接光照模拟越理想，但渲染时间也越长。</a:t>
            </a:r>
            <a:endParaRPr lang="en-US" altLang="zh-CN" sz="1400" dirty="0" smtClean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86" y="1337334"/>
            <a:ext cx="2118134" cy="159427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4" y="1337334"/>
            <a:ext cx="2116749" cy="159427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63" y="1335086"/>
            <a:ext cx="2117952" cy="159311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6" y="1337662"/>
            <a:ext cx="2107659" cy="158486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6" y="3373419"/>
            <a:ext cx="2107651" cy="158228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4" y="3378785"/>
            <a:ext cx="2126145" cy="157000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98" y="3370223"/>
            <a:ext cx="2130215" cy="15785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64" y="3370224"/>
            <a:ext cx="2081380" cy="1564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8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9"/>
    </mc:Choice>
    <mc:Fallback xmlns="">
      <p:transition spd="slow" advTm="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7" grpId="0"/>
      <p:bldP spid="28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23/29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光子映射渲染结果（单核渲染）：</a:t>
            </a:r>
            <a:endParaRPr lang="en-US" altLang="zh-CN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32552"/>
            <a:ext cx="2096697" cy="15776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04" y="1332552"/>
            <a:ext cx="2102826" cy="15776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6" y="1332552"/>
            <a:ext cx="2103509" cy="15776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9" y="1332552"/>
            <a:ext cx="2106252" cy="157763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9039" y="2910184"/>
            <a:ext cx="209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Sample=1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     Photons=10M</a:t>
            </a:r>
          </a:p>
          <a:p>
            <a:pPr algn="ctr"/>
            <a:r>
              <a:rPr lang="en-US" altLang="zh-CN" sz="1200" dirty="0" smtClean="0"/>
              <a:t>Time=103.76S </a:t>
            </a:r>
            <a:endParaRPr lang="zh-CN" altLang="en-US" sz="1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412432" y="2910183"/>
            <a:ext cx="209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Sample=4     </a:t>
            </a:r>
            <a:r>
              <a:rPr lang="en-US" altLang="zh-CN" sz="1200" dirty="0" smtClean="0"/>
              <a:t> Photons=10M</a:t>
            </a:r>
          </a:p>
          <a:p>
            <a:pPr algn="ctr"/>
            <a:r>
              <a:rPr lang="en-US" altLang="zh-CN" sz="1200" dirty="0" smtClean="0"/>
              <a:t>Time=173.43S </a:t>
            </a:r>
            <a:endParaRPr lang="zh-CN" altLang="en-US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570378" y="2910182"/>
            <a:ext cx="210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Sample=64</a:t>
            </a:r>
            <a:r>
              <a:rPr lang="en-US" altLang="zh-CN" sz="1200" dirty="0" smtClean="0"/>
              <a:t>     Photons=10M</a:t>
            </a:r>
          </a:p>
          <a:p>
            <a:pPr algn="ctr"/>
            <a:r>
              <a:rPr lang="en-US" altLang="zh-CN" sz="1200" dirty="0" smtClean="0"/>
              <a:t>Time=1533.82S </a:t>
            </a:r>
            <a:endParaRPr lang="zh-CN" altLang="en-US" sz="1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740356" y="2910181"/>
            <a:ext cx="210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</a:rPr>
              <a:t>Sample=256    </a:t>
            </a:r>
            <a:r>
              <a:rPr lang="en-US" altLang="zh-CN" sz="1200" dirty="0" smtClean="0"/>
              <a:t> Photons=10M</a:t>
            </a:r>
          </a:p>
          <a:p>
            <a:pPr algn="ctr"/>
            <a:r>
              <a:rPr lang="en-US" altLang="zh-CN" sz="1200" dirty="0" smtClean="0"/>
              <a:t>Time=5916.14S </a:t>
            </a:r>
            <a:endParaRPr lang="zh-CN" altLang="en-US" sz="1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56" y="3371846"/>
            <a:ext cx="2095320" cy="15776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9" y="3371847"/>
            <a:ext cx="2104195" cy="15776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83" y="3371847"/>
            <a:ext cx="2109004" cy="157763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55" y="3371847"/>
            <a:ext cx="2102142" cy="15776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47463" y="4948788"/>
            <a:ext cx="208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Sample=64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Photons=0.1M</a:t>
            </a:r>
          </a:p>
          <a:p>
            <a:pPr algn="ctr"/>
            <a:r>
              <a:rPr lang="en-US" altLang="zh-CN" sz="1200" dirty="0" smtClean="0"/>
              <a:t>Time=10938.68S </a:t>
            </a:r>
            <a:endParaRPr lang="zh-CN" altLang="en-US" sz="1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16186" y="4952196"/>
            <a:ext cx="211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Photons=1M</a:t>
            </a:r>
          </a:p>
          <a:p>
            <a:pPr algn="ctr"/>
            <a:r>
              <a:rPr lang="en-US" altLang="zh-CN" sz="1200" dirty="0" smtClean="0"/>
              <a:t>Time=11362.9S 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4583346" y="4948788"/>
            <a:ext cx="210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Photons=10M</a:t>
            </a:r>
          </a:p>
          <a:p>
            <a:pPr algn="ctr"/>
            <a:r>
              <a:rPr lang="en-US" altLang="zh-CN" sz="1200" dirty="0" smtClean="0"/>
              <a:t>Time=11832.28S </a:t>
            </a:r>
            <a:endParaRPr lang="zh-CN" altLang="en-US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6749366" y="4948788"/>
            <a:ext cx="207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Sample=32      </a:t>
            </a:r>
            <a:r>
              <a:rPr lang="en-US" altLang="zh-CN" sz="1200" dirty="0" smtClean="0">
                <a:solidFill>
                  <a:srgbClr val="FF0000"/>
                </a:solidFill>
              </a:rPr>
              <a:t>Photons=100M</a:t>
            </a:r>
          </a:p>
          <a:p>
            <a:pPr algn="ctr"/>
            <a:r>
              <a:rPr lang="en-US" altLang="zh-CN" sz="1200" dirty="0" smtClean="0"/>
              <a:t>Time=11743.68S </a:t>
            </a:r>
            <a:endParaRPr lang="zh-CN" altLang="en-US" sz="1200" dirty="0"/>
          </a:p>
        </p:txBody>
      </p:sp>
      <p:sp>
        <p:nvSpPr>
          <p:cNvPr id="41" name="TextBox 31"/>
          <p:cNvSpPr txBox="1"/>
          <p:nvPr/>
        </p:nvSpPr>
        <p:spPr>
          <a:xfrm>
            <a:off x="179512" y="5498648"/>
            <a:ext cx="855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采样点数量越多，渲染结果噪点越少，但渲染时间越长。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光子（</a:t>
            </a:r>
            <a:r>
              <a:rPr lang="en-US" altLang="zh-CN" sz="1400" dirty="0"/>
              <a:t>Photons</a:t>
            </a:r>
            <a:r>
              <a:rPr lang="zh-CN" altLang="en-US" sz="1400" dirty="0" smtClean="0"/>
              <a:t>）数量越多，间接光照模拟越理想，渲染时间也越长，但变化并不明显。</a:t>
            </a:r>
            <a:endParaRPr lang="en-US" altLang="zh-CN" sz="1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1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"/>
    </mc:Choice>
    <mc:Fallback xmlns="">
      <p:transition spd="slow" advTm="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7" grpId="0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24/29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直接光照场景渲染结果对比：</a:t>
            </a:r>
            <a:endParaRPr lang="en-US" altLang="zh-CN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50426"/>
            <a:ext cx="1638330" cy="14224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43" y="1650427"/>
            <a:ext cx="1640458" cy="1422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13" y="1652346"/>
            <a:ext cx="1644360" cy="14205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62593"/>
            <a:ext cx="1638330" cy="141693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42" y="3171350"/>
            <a:ext cx="1629459" cy="14095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14" y="3162592"/>
            <a:ext cx="1644360" cy="1424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13" y="4669223"/>
            <a:ext cx="1644360" cy="141895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44" y="4669224"/>
            <a:ext cx="1640458" cy="142407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4669224"/>
            <a:ext cx="1638330" cy="1418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55888" y="1268760"/>
            <a:ext cx="5977428" cy="4876368"/>
            <a:chOff x="155888" y="1268760"/>
            <a:chExt cx="5977428" cy="487636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5888" y="3115424"/>
              <a:ext cx="5976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55888" y="4630276"/>
              <a:ext cx="5976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55888" y="6134844"/>
              <a:ext cx="5976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55888" y="1605940"/>
              <a:ext cx="5976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55888" y="1268760"/>
              <a:ext cx="5976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55888" y="1278052"/>
              <a:ext cx="0" cy="4867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99592" y="1268760"/>
              <a:ext cx="0" cy="4867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50644" y="1268760"/>
              <a:ext cx="0" cy="4867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378836" y="1268760"/>
              <a:ext cx="0" cy="4867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133316" y="1268760"/>
              <a:ext cx="0" cy="4867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899592" y="1278052"/>
            <a:ext cx="175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路径跟踪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650643" y="1259831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光子映射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4380462" y="1268760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立即辐射度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93911" y="1844824"/>
            <a:ext cx="461665" cy="10081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直接光照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93911" y="3331085"/>
            <a:ext cx="461665" cy="10081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间接光照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293911" y="4881932"/>
            <a:ext cx="461665" cy="10081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焦散光照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619672" y="5733256"/>
            <a:ext cx="343332" cy="2424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334092" y="5733256"/>
            <a:ext cx="343332" cy="2424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076056" y="5722117"/>
            <a:ext cx="343332" cy="2424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578808" y="2606280"/>
            <a:ext cx="400904" cy="25748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307000" y="2606279"/>
            <a:ext cx="400904" cy="25748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058052" y="2609727"/>
            <a:ext cx="400904" cy="25748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655985" y="2687158"/>
            <a:ext cx="400904" cy="25748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31"/>
          <p:cNvSpPr txBox="1"/>
          <p:nvPr/>
        </p:nvSpPr>
        <p:spPr>
          <a:xfrm>
            <a:off x="6204559" y="2301914"/>
            <a:ext cx="27599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路径跟踪算法噪点均匀，渲染效率较低。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光子映射算法噪点分布受噪点密度影响，渲染效率较高。</a:t>
            </a:r>
            <a:endParaRPr lang="en-US" altLang="zh-CN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16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立即辐射度算法噪点少，渲染效率快，但不能处理焦散效果，容易出现奇点效应。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6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4"/>
    </mc:Choice>
    <mc:Fallback xmlns="">
      <p:transition spd="slow" advTm="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25/29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多核并行渲染效率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endParaRPr lang="en-US" altLang="zh-CN" b="1" dirty="0"/>
          </a:p>
        </p:txBody>
      </p:sp>
      <p:sp>
        <p:nvSpPr>
          <p:cNvPr id="19" name="TextBox 31"/>
          <p:cNvSpPr txBox="1"/>
          <p:nvPr/>
        </p:nvSpPr>
        <p:spPr>
          <a:xfrm>
            <a:off x="673939" y="5085184"/>
            <a:ext cx="855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随着渲染线程数量的增加，渲染时间基本符合线性递减规律。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渲染线程达到一定数量（</a:t>
            </a:r>
            <a:r>
              <a:rPr lang="en-US" altLang="zh-CN" sz="1400" dirty="0" smtClean="0"/>
              <a:t>13</a:t>
            </a:r>
            <a:r>
              <a:rPr lang="zh-CN" altLang="en-US" sz="1400" dirty="0" smtClean="0"/>
              <a:t>）之后，渲染时间变化基本稳定。</a:t>
            </a:r>
            <a:endParaRPr lang="en-US" altLang="zh-CN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3939" y="1330284"/>
            <a:ext cx="842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400" dirty="0">
                <a:sym typeface="Wingdings" panose="05000000000000000000" pitchFamily="2" charset="2"/>
              </a:rPr>
              <a:t>并行渲染方法：基于像素划分与基于场景划分</a:t>
            </a:r>
            <a:endParaRPr lang="en-US" altLang="zh-CN" sz="1400" dirty="0"/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770690"/>
              </p:ext>
            </p:extLst>
          </p:nvPr>
        </p:nvGraphicFramePr>
        <p:xfrm>
          <a:off x="2286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980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02"/>
    </mc:Choice>
    <mc:Fallback xmlns="">
      <p:transition spd="slow" advTm="55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74262"/>
            <a:ext cx="3181350" cy="23867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26/29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并行渲染负载均衡对比：</a:t>
            </a:r>
            <a:endParaRPr lang="en-US" altLang="zh-CN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65514"/>
              </p:ext>
            </p:extLst>
          </p:nvPr>
        </p:nvGraphicFramePr>
        <p:xfrm>
          <a:off x="285278" y="2077264"/>
          <a:ext cx="5292973" cy="4596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1413"/>
                <a:gridCol w="1015390"/>
                <a:gridCol w="1015390"/>
                <a:gridCol w="1015390"/>
                <a:gridCol w="1015390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子图像编号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渲染时长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/s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19.22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19.27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19.34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240.41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66008"/>
              </p:ext>
            </p:extLst>
          </p:nvPr>
        </p:nvGraphicFramePr>
        <p:xfrm>
          <a:off x="285276" y="2974361"/>
          <a:ext cx="5292975" cy="925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6"/>
                <a:gridCol w="893054"/>
                <a:gridCol w="1058595"/>
                <a:gridCol w="1058595"/>
                <a:gridCol w="1058595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/>
                          </a:solidFill>
                          <a:effectLst/>
                        </a:rPr>
                        <a:t>任务总数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512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608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子任务最长渲染时长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/s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238.53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123.00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64.19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19.02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/>
                          </a:solidFill>
                          <a:effectLst/>
                        </a:rPr>
                        <a:t>总渲染时长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/s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238.53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141.61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84.67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75.55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85914"/>
              </p:ext>
            </p:extLst>
          </p:nvPr>
        </p:nvGraphicFramePr>
        <p:xfrm>
          <a:off x="323528" y="4797152"/>
          <a:ext cx="5256955" cy="4596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8120"/>
                <a:gridCol w="1080120"/>
                <a:gridCol w="885933"/>
                <a:gridCol w="1051391"/>
                <a:gridCol w="1051391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子图像编号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渲染时长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73.80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73.80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73.84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74.00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6"/>
          <p:cNvSpPr txBox="1"/>
          <p:nvPr/>
        </p:nvSpPr>
        <p:spPr>
          <a:xfrm>
            <a:off x="683568" y="1317706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400" b="1" dirty="0" smtClean="0"/>
              <a:t>基于像素划分的并行渲染</a:t>
            </a:r>
            <a:r>
              <a:rPr lang="zh-CN" altLang="en-US" sz="1400" b="1" dirty="0"/>
              <a:t>方法</a:t>
            </a:r>
            <a:endParaRPr lang="en-US" altLang="zh-CN" sz="1400" b="1" dirty="0"/>
          </a:p>
        </p:txBody>
      </p:sp>
      <p:sp>
        <p:nvSpPr>
          <p:cNvPr id="11" name="TextBox 6"/>
          <p:cNvSpPr txBox="1"/>
          <p:nvPr/>
        </p:nvSpPr>
        <p:spPr>
          <a:xfrm>
            <a:off x="683568" y="4152872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400" b="1" dirty="0" smtClean="0"/>
              <a:t>基于场景划分的并行渲染</a:t>
            </a:r>
            <a:r>
              <a:rPr lang="zh-CN" altLang="en-US" sz="1400" b="1" dirty="0"/>
              <a:t>方法</a:t>
            </a:r>
            <a:endParaRPr lang="en-US" altLang="zh-CN" sz="14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796136" y="1484784"/>
            <a:ext cx="3181350" cy="2386013"/>
            <a:chOff x="5796136" y="1484784"/>
            <a:chExt cx="3181350" cy="2386013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796136" y="2677791"/>
              <a:ext cx="318135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386811" y="1484784"/>
              <a:ext cx="0" cy="2386013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7430468" y="3024530"/>
            <a:ext cx="605536" cy="802610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6"/>
          <p:cNvSpPr txBox="1"/>
          <p:nvPr/>
        </p:nvSpPr>
        <p:spPr>
          <a:xfrm>
            <a:off x="683568" y="169033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200" b="1" dirty="0" smtClean="0"/>
              <a:t>渲染失衡</a:t>
            </a:r>
            <a:endParaRPr lang="en-US" altLang="zh-CN" sz="1200" b="1" dirty="0"/>
          </a:p>
        </p:txBody>
      </p:sp>
      <p:sp>
        <p:nvSpPr>
          <p:cNvPr id="21" name="TextBox 6"/>
          <p:cNvSpPr txBox="1"/>
          <p:nvPr/>
        </p:nvSpPr>
        <p:spPr>
          <a:xfrm>
            <a:off x="683568" y="260173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200" b="1" dirty="0" smtClean="0"/>
              <a:t>渲染失衡解决方法</a:t>
            </a:r>
            <a:r>
              <a:rPr lang="en-US" altLang="zh-CN" sz="1200" b="1" dirty="0" smtClean="0"/>
              <a:t>—</a:t>
            </a:r>
            <a:r>
              <a:rPr lang="zh-CN" altLang="en-US" sz="1200" b="1" dirty="0" smtClean="0"/>
              <a:t>增加渲染任务</a:t>
            </a:r>
            <a:endParaRPr lang="en-US" altLang="zh-CN" sz="12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588224" y="1484784"/>
            <a:ext cx="0" cy="238601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72400" y="1484784"/>
            <a:ext cx="0" cy="238601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796136" y="2062655"/>
            <a:ext cx="318135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796136" y="3284984"/>
            <a:ext cx="318135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40337"/>
              </p:ext>
            </p:extLst>
          </p:nvPr>
        </p:nvGraphicFramePr>
        <p:xfrm>
          <a:off x="4355976" y="3938596"/>
          <a:ext cx="4670891" cy="228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7004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28"/>
    </mc:Choice>
    <mc:Fallback xmlns="">
      <p:transition spd="slow" advTm="10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/>
      <p:bldP spid="21" grpId="0"/>
      <p:bldGraphic spid="23" grpId="0">
        <p:bldAsOne/>
      </p:bldGraphic>
      <p:bldGraphic spid="23" grpId="1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27/29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集群并行渲染效率：</a:t>
            </a:r>
            <a:endParaRPr lang="en-US" altLang="zh-CN" b="1" dirty="0"/>
          </a:p>
        </p:txBody>
      </p:sp>
      <p:sp>
        <p:nvSpPr>
          <p:cNvPr id="9" name="TextBox 31"/>
          <p:cNvSpPr txBox="1"/>
          <p:nvPr/>
        </p:nvSpPr>
        <p:spPr>
          <a:xfrm>
            <a:off x="539552" y="4889768"/>
            <a:ext cx="855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渲染节点与渲染线程越多，渲染效率越高。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渲染节点与渲染线程数量相同时，多核并行渲染效率略高于集群并行渲染效率。</a:t>
            </a:r>
            <a:endParaRPr lang="en-US" altLang="zh-CN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3939" y="1330284"/>
            <a:ext cx="842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ym typeface="Wingdings" panose="05000000000000000000" pitchFamily="2" charset="2"/>
              </a:rPr>
              <a:t>并行渲染方法：</a:t>
            </a:r>
            <a:r>
              <a:rPr lang="zh-CN" altLang="en-US" sz="1400" dirty="0" smtClean="0"/>
              <a:t>基于像素划分与基于场景划分的并行渲染方法</a:t>
            </a:r>
            <a:endParaRPr lang="en-US" altLang="zh-CN" sz="1400" dirty="0"/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199188"/>
              </p:ext>
            </p:extLst>
          </p:nvPr>
        </p:nvGraphicFramePr>
        <p:xfrm>
          <a:off x="2016224" y="19888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080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93"/>
    </mc:Choice>
    <mc:Fallback xmlns="">
      <p:transition spd="slow" advTm="47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69591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基于物理的全局光照：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1/29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683568" y="15060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应用领域</a:t>
            </a:r>
            <a:endParaRPr lang="en-US" altLang="zh-CN" b="1" dirty="0" smtClean="0"/>
          </a:p>
        </p:txBody>
      </p:sp>
      <p:sp>
        <p:nvSpPr>
          <p:cNvPr id="13" name="TextBox 31"/>
          <p:cNvSpPr txBox="1"/>
          <p:nvPr/>
        </p:nvSpPr>
        <p:spPr>
          <a:xfrm>
            <a:off x="1223821" y="3699536"/>
            <a:ext cx="271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动画电影：小门神</a:t>
            </a:r>
            <a:endParaRPr lang="en-US" altLang="zh-CN" sz="1200" dirty="0" smtClean="0"/>
          </a:p>
        </p:txBody>
      </p:sp>
      <p:sp>
        <p:nvSpPr>
          <p:cNvPr id="17" name="TextBox 31"/>
          <p:cNvSpPr txBox="1"/>
          <p:nvPr/>
        </p:nvSpPr>
        <p:spPr>
          <a:xfrm>
            <a:off x="4418967" y="3686011"/>
            <a:ext cx="270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动画电影：冰雪奇缘</a:t>
            </a:r>
            <a:endParaRPr lang="en-US" altLang="zh-CN" sz="1200" dirty="0" smtClean="0"/>
          </a:p>
        </p:txBody>
      </p:sp>
      <p:sp>
        <p:nvSpPr>
          <p:cNvPr id="20" name="TextBox 31"/>
          <p:cNvSpPr txBox="1"/>
          <p:nvPr/>
        </p:nvSpPr>
        <p:spPr>
          <a:xfrm>
            <a:off x="2555776" y="1875408"/>
            <a:ext cx="129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游戏动画</a:t>
            </a:r>
            <a:endParaRPr lang="en-US" altLang="zh-CN" sz="1600" dirty="0" smtClean="0"/>
          </a:p>
        </p:txBody>
      </p:sp>
      <p:sp>
        <p:nvSpPr>
          <p:cNvPr id="21" name="TextBox 31"/>
          <p:cNvSpPr txBox="1"/>
          <p:nvPr/>
        </p:nvSpPr>
        <p:spPr>
          <a:xfrm>
            <a:off x="1043608" y="1881015"/>
            <a:ext cx="129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影视</a:t>
            </a:r>
            <a:r>
              <a:rPr lang="zh-CN" altLang="en-US" sz="1600" dirty="0"/>
              <a:t>特效</a:t>
            </a:r>
            <a:endParaRPr lang="en-US" altLang="zh-CN" sz="1600" dirty="0" smtClean="0"/>
          </a:p>
        </p:txBody>
      </p:sp>
      <p:sp>
        <p:nvSpPr>
          <p:cNvPr id="19" name="TextBox 31"/>
          <p:cNvSpPr txBox="1"/>
          <p:nvPr/>
        </p:nvSpPr>
        <p:spPr>
          <a:xfrm>
            <a:off x="4418965" y="5696487"/>
            <a:ext cx="270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电影特效：霍比特人</a:t>
            </a:r>
            <a:r>
              <a:rPr lang="en-US" altLang="zh-CN" sz="1200" dirty="0" smtClean="0"/>
              <a:t>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23821" y="3944811"/>
            <a:ext cx="271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平均单帧渲染时间</a:t>
            </a:r>
            <a:r>
              <a:rPr lang="en-US" altLang="zh-CN" sz="1200" dirty="0" smtClean="0"/>
              <a:t>=270</a:t>
            </a:r>
            <a:r>
              <a:rPr lang="zh-CN" altLang="en-US" sz="1200" dirty="0" smtClean="0"/>
              <a:t>核小时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418965" y="3944810"/>
            <a:ext cx="2705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平均单帧渲染时间</a:t>
            </a:r>
            <a:r>
              <a:rPr lang="en-US" altLang="zh-CN" sz="1200" dirty="0"/>
              <a:t>=</a:t>
            </a:r>
            <a:r>
              <a:rPr lang="en-US" altLang="zh-CN" sz="1200" dirty="0" smtClean="0"/>
              <a:t>132</a:t>
            </a:r>
            <a:r>
              <a:rPr lang="zh-CN" altLang="en-US" sz="1200" dirty="0" smtClean="0"/>
              <a:t>核小时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1" y="2239407"/>
            <a:ext cx="2715514" cy="14284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39" y="4273372"/>
            <a:ext cx="2679495" cy="1428405"/>
          </a:xfrm>
          <a:prstGeom prst="rect">
            <a:avLst/>
          </a:prstGeom>
        </p:spPr>
      </p:pic>
      <p:sp>
        <p:nvSpPr>
          <p:cNvPr id="27" name="TextBox 31"/>
          <p:cNvSpPr txBox="1"/>
          <p:nvPr/>
        </p:nvSpPr>
        <p:spPr>
          <a:xfrm>
            <a:off x="1259631" y="5701777"/>
            <a:ext cx="2539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动画电影：疯狂动物城</a:t>
            </a:r>
            <a:endParaRPr lang="en-US" altLang="zh-CN" sz="12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66" y="2239407"/>
            <a:ext cx="2705005" cy="143313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64" y="4269782"/>
            <a:ext cx="2705005" cy="1431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8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12"/>
    </mc:Choice>
    <mc:Fallback xmlns="">
      <p:transition spd="slow" advTm="3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0" grpId="0"/>
      <p:bldP spid="21" grpId="0"/>
      <p:bldP spid="19" grpId="0"/>
      <p:bldP spid="2" grpId="0"/>
      <p:bldP spid="18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28/29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集群并行渲染效率：</a:t>
            </a:r>
            <a:endParaRPr lang="en-US" altLang="zh-CN" b="1" dirty="0"/>
          </a:p>
        </p:txBody>
      </p:sp>
      <p:sp>
        <p:nvSpPr>
          <p:cNvPr id="9" name="TextBox 31"/>
          <p:cNvSpPr txBox="1"/>
          <p:nvPr/>
        </p:nvSpPr>
        <p:spPr>
          <a:xfrm>
            <a:off x="539552" y="4773610"/>
            <a:ext cx="855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渲染节点和渲染线程数量越多，渲染效率越高。</a:t>
            </a:r>
            <a:endParaRPr lang="en-US" altLang="zh-CN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基于二次划分的集群并行渲染方法可提升集群并行渲染的实用价值。</a:t>
            </a:r>
            <a:endParaRPr lang="en-US" altLang="zh-CN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3939" y="1330284"/>
            <a:ext cx="842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ym typeface="Wingdings" panose="05000000000000000000" pitchFamily="2" charset="2"/>
              </a:rPr>
              <a:t>并行渲染方法：</a:t>
            </a:r>
            <a:r>
              <a:rPr lang="zh-CN" altLang="en-US" sz="1400" dirty="0" smtClean="0"/>
              <a:t>基于二次划分的并行渲染方法</a:t>
            </a:r>
            <a:endParaRPr lang="en-US" altLang="zh-CN" sz="1400" dirty="0"/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202367"/>
              </p:ext>
            </p:extLst>
          </p:nvPr>
        </p:nvGraphicFramePr>
        <p:xfrm>
          <a:off x="2195736" y="2117341"/>
          <a:ext cx="4289376" cy="243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518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8"/>
    </mc:Choice>
    <mc:Fallback xmlns="">
      <p:transition spd="slow" advTm="7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69591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29/29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3568" y="148478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主要创新点</a:t>
            </a:r>
            <a:endParaRPr lang="en-US" altLang="zh-CN" b="1" dirty="0" smtClean="0"/>
          </a:p>
        </p:txBody>
      </p:sp>
      <p:sp>
        <p:nvSpPr>
          <p:cNvPr id="23" name="TextBox 31"/>
          <p:cNvSpPr txBox="1"/>
          <p:nvPr/>
        </p:nvSpPr>
        <p:spPr>
          <a:xfrm>
            <a:off x="1043608" y="1867625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基于物理的全局光照渲染系统分层的概念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基于像素划分的并行渲染方法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基于场景划分的并行渲染方法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基于二次划分的集群并行渲染方法</a:t>
            </a:r>
            <a:endParaRPr lang="en-US" altLang="zh-CN" sz="1600" dirty="0"/>
          </a:p>
        </p:txBody>
      </p:sp>
      <p:sp>
        <p:nvSpPr>
          <p:cNvPr id="10" name="TextBox 4"/>
          <p:cNvSpPr txBox="1"/>
          <p:nvPr/>
        </p:nvSpPr>
        <p:spPr>
          <a:xfrm>
            <a:off x="683568" y="3212976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展望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683568" y="365616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不足</a:t>
            </a:r>
            <a:endParaRPr lang="en-US" altLang="zh-CN" b="1" dirty="0" smtClean="0"/>
          </a:p>
        </p:txBody>
      </p:sp>
      <p:sp>
        <p:nvSpPr>
          <p:cNvPr id="12" name="TextBox 31"/>
          <p:cNvSpPr txBox="1"/>
          <p:nvPr/>
        </p:nvSpPr>
        <p:spPr>
          <a:xfrm>
            <a:off x="1045518" y="4080615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光照传输模型不够丰富，缺少次表面、流体、烟雾等其他较常见模型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集群并行渲染时，额外消耗时间比重高</a:t>
            </a:r>
            <a:endParaRPr lang="en-US" altLang="zh-CN" sz="1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"/>
    </mc:Choice>
    <mc:Fallback xmlns="">
      <p:transition spd="slow" advTm="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048672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92696"/>
            <a:ext cx="914400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"/>
          <p:cNvSpPr txBox="1"/>
          <p:nvPr/>
        </p:nvSpPr>
        <p:spPr>
          <a:xfrm>
            <a:off x="1619672" y="278092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谢谢答辩老师，敬请批评指正！</a:t>
            </a:r>
            <a:endParaRPr lang="zh-CN" altLang="en-US" sz="3200" b="1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5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"/>
    </mc:Choice>
    <mc:Fallback xmlns="">
      <p:transition spd="slow" advTm="63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100392" y="63000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27/29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9552" y="90872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多核并行与集群并行渲染效率对比</a:t>
            </a:r>
            <a:r>
              <a:rPr lang="zh-CN" altLang="en-US" b="1" dirty="0" smtClean="0">
                <a:sym typeface="Wingdings" panose="05000000000000000000" pitchFamily="2" charset="2"/>
              </a:rPr>
              <a:t>：</a:t>
            </a:r>
            <a:endParaRPr lang="en-US" altLang="zh-CN" b="1" dirty="0"/>
          </a:p>
        </p:txBody>
      </p:sp>
      <p:sp>
        <p:nvSpPr>
          <p:cNvPr id="9" name="TextBox 31"/>
          <p:cNvSpPr txBox="1"/>
          <p:nvPr/>
        </p:nvSpPr>
        <p:spPr>
          <a:xfrm>
            <a:off x="673939" y="4869160"/>
            <a:ext cx="8559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400" dirty="0" smtClean="0"/>
              <a:t>集群并行渲染节点数与多核并行渲染线程数相同时，多核并行渲染效率略高于集群并行渲染</a:t>
            </a:r>
            <a:endParaRPr lang="en-US" altLang="zh-CN" sz="1400" dirty="0" smtClean="0"/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829096"/>
              </p:ext>
            </p:extLst>
          </p:nvPr>
        </p:nvGraphicFramePr>
        <p:xfrm>
          <a:off x="1547664" y="1803429"/>
          <a:ext cx="5272087" cy="290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673939" y="1330284"/>
            <a:ext cx="842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400" dirty="0">
                <a:sym typeface="Wingdings" panose="05000000000000000000" pitchFamily="2" charset="2"/>
              </a:rPr>
              <a:t>并行渲染方法：基于像素划分与基于场景划分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0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3"/>
    </mc:Choice>
    <mc:Fallback xmlns="">
      <p:transition spd="slow" advTm="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69591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基于物理的全局光照并行渲染：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2/29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3568" y="14847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课题提出</a:t>
            </a:r>
            <a:endParaRPr lang="en-US" altLang="zh-CN" b="1" dirty="0" smtClean="0"/>
          </a:p>
        </p:txBody>
      </p:sp>
      <p:sp>
        <p:nvSpPr>
          <p:cNvPr id="23" name="TextBox 31"/>
          <p:cNvSpPr txBox="1"/>
          <p:nvPr/>
        </p:nvSpPr>
        <p:spPr>
          <a:xfrm>
            <a:off x="1043608" y="1867625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基于物理的全局光照的应用</a:t>
            </a:r>
            <a:r>
              <a:rPr lang="zh-CN" altLang="en-US" sz="1600" dirty="0" smtClean="0"/>
              <a:t>价值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基于物理的全局光照算法渲染效率低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虚拟仿真系统课题研究和并行渲染课题研究的现实需求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53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62"/>
    </mc:Choice>
    <mc:Fallback xmlns="">
      <p:transition spd="slow" advTm="35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69591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基于物理的全局光照并行渲染：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3/29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683568" y="14847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课题</a:t>
            </a:r>
            <a:r>
              <a:rPr lang="zh-CN" altLang="en-US" b="1" dirty="0"/>
              <a:t>意义</a:t>
            </a:r>
            <a:endParaRPr lang="en-US" altLang="zh-CN" b="1" dirty="0" smtClean="0"/>
          </a:p>
        </p:txBody>
      </p:sp>
      <p:sp>
        <p:nvSpPr>
          <p:cNvPr id="23" name="TextBox 31"/>
          <p:cNvSpPr txBox="1"/>
          <p:nvPr/>
        </p:nvSpPr>
        <p:spPr>
          <a:xfrm>
            <a:off x="1043608" y="1867625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通过并行渲染提升基于物理的全局光照渲染效率</a:t>
            </a:r>
            <a:endParaRPr lang="en-US" altLang="zh-CN" sz="1600" dirty="0" smtClean="0"/>
          </a:p>
          <a:p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快速提供高质量光照渲染结果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减少二次研发的工作量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68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24"/>
    </mc:Choice>
    <mc:Fallback xmlns="">
      <p:transition spd="slow" advTm="3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3568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路径跟踪类</a:t>
            </a:r>
            <a:endParaRPr lang="en-US" altLang="zh-CN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128597" y="2121163"/>
            <a:ext cx="6336704" cy="584775"/>
          </a:xfrm>
          <a:prstGeom prst="rect">
            <a:avLst/>
          </a:prstGeom>
          <a:solidFill>
            <a:srgbClr val="BD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dirty="0"/>
              <a:t>优点</a:t>
            </a:r>
            <a:r>
              <a:rPr lang="zh-CN" altLang="en-US" dirty="0" smtClean="0"/>
              <a:t>：渲染效果好</a:t>
            </a:r>
            <a:endParaRPr lang="en-US" altLang="zh-CN" dirty="0" smtClean="0"/>
          </a:p>
          <a:p>
            <a:r>
              <a:rPr lang="zh-CN" altLang="en-US" dirty="0" smtClean="0"/>
              <a:t>缺点：渲染效率慢</a:t>
            </a:r>
            <a:endParaRPr lang="en-US" altLang="zh-CN" dirty="0"/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4/29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1"/>
          <p:cNvSpPr txBox="1"/>
          <p:nvPr/>
        </p:nvSpPr>
        <p:spPr>
          <a:xfrm>
            <a:off x="1039527" y="1784932"/>
            <a:ext cx="511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路径跟踪、双向路径跟踪等</a:t>
            </a:r>
            <a:endParaRPr lang="en-US" altLang="zh-CN" sz="1600" dirty="0" smtClean="0"/>
          </a:p>
        </p:txBody>
      </p:sp>
      <p:sp>
        <p:nvSpPr>
          <p:cNvPr id="27" name="TextBox 4"/>
          <p:cNvSpPr txBox="1"/>
          <p:nvPr/>
        </p:nvSpPr>
        <p:spPr>
          <a:xfrm>
            <a:off x="683568" y="969591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基于物理的全局光照算法：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681715" y="270361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虚拟点光源类</a:t>
            </a:r>
            <a:endParaRPr lang="en-US" altLang="zh-CN" b="1" dirty="0" smtClean="0"/>
          </a:p>
        </p:txBody>
      </p:sp>
      <p:sp>
        <p:nvSpPr>
          <p:cNvPr id="30" name="TextBox 31"/>
          <p:cNvSpPr txBox="1"/>
          <p:nvPr/>
        </p:nvSpPr>
        <p:spPr>
          <a:xfrm>
            <a:off x="1039527" y="3047880"/>
            <a:ext cx="511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立即辐射度、基于中心采样的立即辐射度等</a:t>
            </a:r>
            <a:endParaRPr lang="en-US" altLang="zh-CN" sz="1600" dirty="0" smtClean="0"/>
          </a:p>
        </p:txBody>
      </p:sp>
      <p:sp>
        <p:nvSpPr>
          <p:cNvPr id="31" name="TextBox 31"/>
          <p:cNvSpPr txBox="1"/>
          <p:nvPr/>
        </p:nvSpPr>
        <p:spPr>
          <a:xfrm>
            <a:off x="1128597" y="3395783"/>
            <a:ext cx="6336705" cy="584775"/>
          </a:xfrm>
          <a:prstGeom prst="rect">
            <a:avLst/>
          </a:prstGeom>
          <a:solidFill>
            <a:srgbClr val="BD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dirty="0"/>
              <a:t>优点</a:t>
            </a:r>
            <a:r>
              <a:rPr lang="zh-CN" altLang="en-US" dirty="0" smtClean="0"/>
              <a:t>：渲染效率快</a:t>
            </a:r>
            <a:endParaRPr lang="en-US" altLang="zh-CN" dirty="0" smtClean="0"/>
          </a:p>
          <a:p>
            <a:r>
              <a:rPr lang="zh-CN" altLang="en-US" dirty="0" smtClean="0"/>
              <a:t>缺点：渲染效果略差，无法处理焦散等光照现象</a:t>
            </a:r>
            <a:endParaRPr lang="en-US" altLang="zh-CN" dirty="0"/>
          </a:p>
        </p:txBody>
      </p:sp>
      <p:sp>
        <p:nvSpPr>
          <p:cNvPr id="12" name="TextBox 6"/>
          <p:cNvSpPr txBox="1"/>
          <p:nvPr/>
        </p:nvSpPr>
        <p:spPr>
          <a:xfrm>
            <a:off x="681715" y="398301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光子映射类</a:t>
            </a:r>
            <a:endParaRPr lang="en-US" altLang="zh-CN" b="1" dirty="0" smtClean="0"/>
          </a:p>
        </p:txBody>
      </p:sp>
      <p:sp>
        <p:nvSpPr>
          <p:cNvPr id="13" name="TextBox 31"/>
          <p:cNvSpPr txBox="1"/>
          <p:nvPr/>
        </p:nvSpPr>
        <p:spPr>
          <a:xfrm>
            <a:off x="1039527" y="4327011"/>
            <a:ext cx="511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光子映射算法、渐进式光子映射算法等</a:t>
            </a:r>
            <a:endParaRPr lang="en-US" altLang="zh-CN" sz="1600" dirty="0" smtClean="0"/>
          </a:p>
        </p:txBody>
      </p:sp>
      <p:sp>
        <p:nvSpPr>
          <p:cNvPr id="14" name="TextBox 31"/>
          <p:cNvSpPr txBox="1"/>
          <p:nvPr/>
        </p:nvSpPr>
        <p:spPr>
          <a:xfrm>
            <a:off x="1128597" y="4665565"/>
            <a:ext cx="6336705" cy="584775"/>
          </a:xfrm>
          <a:prstGeom prst="rect">
            <a:avLst/>
          </a:prstGeom>
          <a:solidFill>
            <a:srgbClr val="BD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dirty="0"/>
              <a:t>优点</a:t>
            </a:r>
            <a:r>
              <a:rPr lang="zh-CN" altLang="en-US" dirty="0" smtClean="0"/>
              <a:t>：渲染效率较快，渲染效果较好</a:t>
            </a:r>
            <a:endParaRPr lang="en-US" altLang="zh-CN" dirty="0" smtClean="0"/>
          </a:p>
          <a:p>
            <a:r>
              <a:rPr lang="zh-CN" altLang="en-US" dirty="0" smtClean="0"/>
              <a:t>缺点：内存消耗大，渲染效果不均匀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784781" y="55172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同时搭载三类全局光照算法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2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2"/>
    </mc:Choice>
    <mc:Fallback xmlns="">
      <p:transition spd="slow" advTm="3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8" grpId="0"/>
      <p:bldP spid="30" grpId="0"/>
      <p:bldP spid="31" grpId="0" animBg="1"/>
      <p:bldP spid="13" grpId="0"/>
      <p:bldP spid="14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3568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产业标准系统</a:t>
            </a:r>
            <a:endParaRPr lang="en-US" altLang="zh-CN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115616" y="2268160"/>
            <a:ext cx="6336704" cy="584775"/>
          </a:xfrm>
          <a:prstGeom prst="rect">
            <a:avLst/>
          </a:prstGeom>
          <a:solidFill>
            <a:srgbClr val="BD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dirty="0"/>
              <a:t>优点</a:t>
            </a:r>
            <a:r>
              <a:rPr lang="zh-CN" altLang="en-US" dirty="0" smtClean="0"/>
              <a:t>：效率较高、效果较好</a:t>
            </a:r>
            <a:endParaRPr lang="en-US" altLang="zh-CN" dirty="0" smtClean="0"/>
          </a:p>
          <a:p>
            <a:r>
              <a:rPr lang="zh-CN" altLang="en-US" dirty="0" smtClean="0"/>
              <a:t>缺点：功能固定，不利于搭载其它全局光照算法，二次研发代价高</a:t>
            </a:r>
            <a:endParaRPr lang="en-US" altLang="zh-CN" dirty="0"/>
          </a:p>
        </p:txBody>
      </p:sp>
      <p:sp>
        <p:nvSpPr>
          <p:cNvPr id="42" name="TextBox 4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5/29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8848636" y="6386845"/>
            <a:ext cx="180020" cy="1956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6200000">
            <a:off x="7891568" y="6387484"/>
            <a:ext cx="180000" cy="194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1"/>
          <p:cNvSpPr txBox="1"/>
          <p:nvPr/>
        </p:nvSpPr>
        <p:spPr>
          <a:xfrm>
            <a:off x="1041380" y="1794302"/>
            <a:ext cx="511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err="1" smtClean="0"/>
              <a:t>RenderMan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PRMan</a:t>
            </a:r>
            <a:endParaRPr lang="en-US" altLang="zh-CN" sz="1600" dirty="0" smtClean="0"/>
          </a:p>
        </p:txBody>
      </p:sp>
      <p:sp>
        <p:nvSpPr>
          <p:cNvPr id="27" name="TextBox 4"/>
          <p:cNvSpPr txBox="1"/>
          <p:nvPr/>
        </p:nvSpPr>
        <p:spPr>
          <a:xfrm>
            <a:off x="683568" y="969591"/>
            <a:ext cx="306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并行渲染系统：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683568" y="35730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研究类系统</a:t>
            </a:r>
            <a:endParaRPr lang="en-US" altLang="zh-CN" b="1" dirty="0" smtClean="0"/>
          </a:p>
        </p:txBody>
      </p:sp>
      <p:sp>
        <p:nvSpPr>
          <p:cNvPr id="30" name="TextBox 31"/>
          <p:cNvSpPr txBox="1"/>
          <p:nvPr/>
        </p:nvSpPr>
        <p:spPr>
          <a:xfrm>
            <a:off x="1041380" y="3954542"/>
            <a:ext cx="511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err="1" smtClean="0"/>
              <a:t>WireGL</a:t>
            </a:r>
            <a:r>
              <a:rPr lang="zh-CN" altLang="en-US" sz="1600" dirty="0" smtClean="0"/>
              <a:t>、</a:t>
            </a:r>
            <a:r>
              <a:rPr lang="en-US" altLang="zh-CN" sz="1600" dirty="0"/>
              <a:t>Chromium </a:t>
            </a:r>
            <a:r>
              <a:rPr lang="zh-CN" altLang="en-US" sz="1600" dirty="0" smtClean="0"/>
              <a:t>、</a:t>
            </a:r>
            <a:r>
              <a:rPr lang="en-US" altLang="zh-CN" sz="1600" dirty="0"/>
              <a:t>Equalizer 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Larrabee</a:t>
            </a:r>
            <a:r>
              <a:rPr lang="en-US" altLang="zh-CN" sz="1600" dirty="0" smtClean="0"/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0450" y="4365104"/>
            <a:ext cx="6336705" cy="830997"/>
          </a:xfrm>
          <a:prstGeom prst="rect">
            <a:avLst/>
          </a:prstGeom>
          <a:solidFill>
            <a:srgbClr val="BD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dirty="0"/>
              <a:t>优点</a:t>
            </a:r>
            <a:r>
              <a:rPr lang="zh-CN" altLang="en-US" dirty="0" smtClean="0"/>
              <a:t>：复用性和可扩展性较好，二次研发代价低</a:t>
            </a:r>
            <a:endParaRPr lang="en-US" altLang="zh-CN" dirty="0" smtClean="0"/>
          </a:p>
          <a:p>
            <a:r>
              <a:rPr lang="zh-CN" altLang="en-US" dirty="0" smtClean="0"/>
              <a:t>缺点：或未给出搭载基于物理的全局光照算法的解决方案（</a:t>
            </a:r>
            <a:r>
              <a:rPr lang="en-US" altLang="zh-CN" dirty="0"/>
              <a:t> </a:t>
            </a:r>
            <a:r>
              <a:rPr lang="en-US" altLang="zh-CN" dirty="0" err="1"/>
              <a:t>WireGL</a:t>
            </a:r>
            <a:r>
              <a:rPr lang="zh-CN" altLang="en-US" dirty="0"/>
              <a:t>、</a:t>
            </a:r>
            <a:r>
              <a:rPr lang="en-US" altLang="zh-CN" dirty="0"/>
              <a:t>Chromium </a:t>
            </a:r>
            <a:r>
              <a:rPr lang="zh-CN" altLang="en-US" dirty="0"/>
              <a:t>、</a:t>
            </a:r>
            <a:r>
              <a:rPr lang="en-US" altLang="zh-CN" dirty="0"/>
              <a:t>Equalizer </a:t>
            </a:r>
            <a:r>
              <a:rPr lang="zh-CN" altLang="en-US" dirty="0" smtClean="0"/>
              <a:t>），或构造特殊（</a:t>
            </a:r>
            <a:r>
              <a:rPr lang="en-US" altLang="zh-CN" dirty="0"/>
              <a:t> </a:t>
            </a:r>
            <a:r>
              <a:rPr lang="en-US" altLang="zh-CN" dirty="0" err="1"/>
              <a:t>Larrabee</a:t>
            </a:r>
            <a:r>
              <a:rPr lang="en-US" altLang="zh-CN" dirty="0"/>
              <a:t> 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2361076" y="5454517"/>
            <a:ext cx="387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提供了全局光照并行渲染的解决思路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46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21"/>
    </mc:Choice>
    <mc:Fallback xmlns="">
      <p:transition spd="slow" advTm="4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8" grpId="0"/>
      <p:bldP spid="30" grpId="0"/>
      <p:bldP spid="3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6/29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683568" y="969591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基于物理的全局光照并行渲染系统难点</a:t>
            </a:r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683568" y="2636912"/>
            <a:ext cx="338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解决方案：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683568" y="159908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全局光照并行渲染方法的</a:t>
            </a:r>
            <a:r>
              <a:rPr lang="zh-CN" altLang="en-US" b="1" dirty="0" smtClean="0"/>
              <a:t>问题</a:t>
            </a:r>
            <a:endParaRPr lang="en-US" altLang="zh-CN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系统复用性与可扩展性问题</a:t>
            </a:r>
            <a:endParaRPr lang="en-US" altLang="zh-CN" b="1" dirty="0" smtClean="0"/>
          </a:p>
        </p:txBody>
      </p:sp>
      <p:sp>
        <p:nvSpPr>
          <p:cNvPr id="12" name="TextBox 6"/>
          <p:cNvSpPr txBox="1"/>
          <p:nvPr/>
        </p:nvSpPr>
        <p:spPr>
          <a:xfrm>
            <a:off x="683568" y="314096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基于像素划分与基于场景划分的并行</a:t>
            </a:r>
            <a:r>
              <a:rPr lang="zh-CN" altLang="en-US" b="1" dirty="0"/>
              <a:t>渲染</a:t>
            </a:r>
            <a:r>
              <a:rPr lang="zh-CN" altLang="en-US" b="1" dirty="0" smtClean="0"/>
              <a:t>方法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基于二</a:t>
            </a:r>
            <a:r>
              <a:rPr lang="zh-CN" altLang="en-US" b="1" dirty="0"/>
              <a:t>次划分的集群并行渲染</a:t>
            </a:r>
            <a:r>
              <a:rPr lang="zh-CN" altLang="en-US" b="1" dirty="0" smtClean="0"/>
              <a:t>方法</a:t>
            </a:r>
            <a:endParaRPr lang="en-US" altLang="zh-CN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分层与模块化设计，设计模式应用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/>
              <a:t>配置文件灵活选择全局光照算法和并行渲染</a:t>
            </a:r>
            <a:r>
              <a:rPr lang="zh-CN" altLang="en-US" b="1" dirty="0" smtClean="0"/>
              <a:t>方法</a:t>
            </a:r>
            <a:endParaRPr lang="en-US" altLang="zh-CN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6"/>
    </mc:Choice>
    <mc:Fallback xmlns="">
      <p:transition spd="slow" advTm="30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100392" y="6300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7/29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683568" y="969591"/>
            <a:ext cx="403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系统分层与模块化设计：</a:t>
            </a:r>
            <a:endParaRPr lang="en-US" altLang="zh-CN" sz="20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7822744" cy="42071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492896"/>
            <a:ext cx="1296144" cy="432048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90040" y="2492896"/>
            <a:ext cx="1296144" cy="432048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2492896"/>
            <a:ext cx="1296144" cy="432048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81886" y="2492896"/>
            <a:ext cx="1296144" cy="432048"/>
          </a:xfrm>
          <a:prstGeom prst="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22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3"/>
    </mc:Choice>
    <mc:Fallback xmlns="">
      <p:transition spd="slow" advTm="1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7|18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3|6.5|1.9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5|5|12.8|7.1|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3|6.5|1.9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1.3|3.5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3|6.5|1.9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|1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|5.8|9.3|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8|7.8|13.9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|0.1|0.1|0.2|0.2|0.2|0.5|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5|0.2|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2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9|11.4|1.4|2.7|5.7|6.9|17.6|33.3|10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2|18.1|3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4|0.4|0.5|0.4|0.5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0.5|10|0.6|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7|2.6|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9.5|31.2|17.4|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16.9|1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45323</TotalTime>
  <Words>2013</Words>
  <Application>Microsoft Office PowerPoint</Application>
  <PresentationFormat>全屏显示(4:3)</PresentationFormat>
  <Paragraphs>480</Paragraphs>
  <Slides>33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MXY</cp:lastModifiedBy>
  <cp:revision>798</cp:revision>
  <dcterms:created xsi:type="dcterms:W3CDTF">2015-04-23T01:47:31Z</dcterms:created>
  <dcterms:modified xsi:type="dcterms:W3CDTF">2018-05-02T13:20:19Z</dcterms:modified>
</cp:coreProperties>
</file>